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261" r:id="rId3"/>
    <p:sldId id="282" r:id="rId4"/>
    <p:sldId id="296" r:id="rId5"/>
    <p:sldId id="323" r:id="rId6"/>
    <p:sldId id="312" r:id="rId7"/>
    <p:sldId id="316" r:id="rId8"/>
    <p:sldId id="317" r:id="rId9"/>
    <p:sldId id="313" r:id="rId10"/>
    <p:sldId id="318" r:id="rId11"/>
    <p:sldId id="319" r:id="rId12"/>
    <p:sldId id="320" r:id="rId13"/>
    <p:sldId id="314" r:id="rId14"/>
    <p:sldId id="324" r:id="rId15"/>
    <p:sldId id="321" r:id="rId16"/>
    <p:sldId id="298" r:id="rId17"/>
    <p:sldId id="279" r:id="rId18"/>
    <p:sldId id="344" r:id="rId19"/>
    <p:sldId id="335" r:id="rId20"/>
    <p:sldId id="309" r:id="rId21"/>
    <p:sldId id="351" r:id="rId22"/>
    <p:sldId id="322" r:id="rId23"/>
    <p:sldId id="280" r:id="rId24"/>
    <p:sldId id="283" r:id="rId25"/>
    <p:sldId id="284" r:id="rId26"/>
    <p:sldId id="285" r:id="rId27"/>
    <p:sldId id="286" r:id="rId28"/>
    <p:sldId id="287" r:id="rId29"/>
    <p:sldId id="288" r:id="rId30"/>
    <p:sldId id="352" r:id="rId31"/>
    <p:sldId id="289" r:id="rId32"/>
    <p:sldId id="290" r:id="rId33"/>
    <p:sldId id="291" r:id="rId34"/>
    <p:sldId id="292" r:id="rId35"/>
    <p:sldId id="293" r:id="rId36"/>
    <p:sldId id="294" r:id="rId37"/>
    <p:sldId id="295" r:id="rId38"/>
    <p:sldId id="299" r:id="rId39"/>
    <p:sldId id="336" r:id="rId40"/>
    <p:sldId id="325" r:id="rId41"/>
    <p:sldId id="300" r:id="rId42"/>
    <p:sldId id="331" r:id="rId43"/>
    <p:sldId id="353" r:id="rId44"/>
    <p:sldId id="278" r:id="rId45"/>
    <p:sldId id="310" r:id="rId46"/>
    <p:sldId id="302" r:id="rId47"/>
    <p:sldId id="308" r:id="rId48"/>
    <p:sldId id="334" r:id="rId49"/>
    <p:sldId id="333" r:id="rId50"/>
    <p:sldId id="347" r:id="rId51"/>
    <p:sldId id="346" r:id="rId52"/>
    <p:sldId id="345" r:id="rId53"/>
    <p:sldId id="348" r:id="rId54"/>
    <p:sldId id="303" r:id="rId55"/>
    <p:sldId id="327" r:id="rId56"/>
    <p:sldId id="328" r:id="rId57"/>
    <p:sldId id="329" r:id="rId58"/>
    <p:sldId id="330" r:id="rId59"/>
    <p:sldId id="332" r:id="rId60"/>
    <p:sldId id="355" r:id="rId61"/>
    <p:sldId id="338" r:id="rId62"/>
    <p:sldId id="349" r:id="rId63"/>
    <p:sldId id="337" r:id="rId64"/>
    <p:sldId id="350" r:id="rId65"/>
    <p:sldId id="339" r:id="rId66"/>
    <p:sldId id="341" r:id="rId67"/>
    <p:sldId id="342" r:id="rId68"/>
    <p:sldId id="340" r:id="rId69"/>
    <p:sldId id="354" r:id="rId70"/>
    <p:sldId id="343" r:id="rId71"/>
    <p:sldId id="326" r:id="rId72"/>
    <p:sldId id="304" r:id="rId7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2D0"/>
    <a:srgbClr val="942292"/>
    <a:srgbClr val="FFCC0C"/>
    <a:srgbClr val="FBFDD4"/>
    <a:srgbClr val="FFCC09"/>
    <a:srgbClr val="000000"/>
    <a:srgbClr val="1E1E1D"/>
    <a:srgbClr val="1E1E1E"/>
    <a:srgbClr val="00A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autoAdjust="0"/>
    <p:restoredTop sz="57143" autoAdjust="0"/>
  </p:normalViewPr>
  <p:slideViewPr>
    <p:cSldViewPr snapToGrid="0">
      <p:cViewPr varScale="1">
        <p:scale>
          <a:sx n="94" d="100"/>
          <a:sy n="94" d="100"/>
        </p:scale>
        <p:origin x="3520" y="76"/>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6C48B-ABAD-4976-B01F-BA2D979A77B3}" type="datetimeFigureOut">
              <a:rPr lang="en-US" smtClean="0"/>
              <a:t>2/2/2021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A69C0-B396-4709-97C8-3A0155301196}" type="slidenum">
              <a:rPr lang="en-US" smtClean="0"/>
              <a:t>‹#›</a:t>
            </a:fld>
            <a:endParaRPr lang="en-US"/>
          </a:p>
        </p:txBody>
      </p:sp>
    </p:spTree>
    <p:extLst>
      <p:ext uri="{BB962C8B-B14F-4D97-AF65-F5344CB8AC3E}">
        <p14:creationId xmlns:p14="http://schemas.microsoft.com/office/powerpoint/2010/main" val="23936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ploeh.dk/2018/03/26/the-maybe-func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Hello everyone! (slowly)« Beyond Hexagonal Architecture » : The idea of this talk came out one night in Paris, more than 3 years ago. It was a DDDFR meetup night and I had the chance to live-code with Alister Cockburn in order to explain what Hexagonal Architecture was and how to implement it. At the end of the event, while we were drinking beers, Jeremy Chassaing (and Clément BOUDEREAU) were asking Alistair whether or not he was aware of Function Core, Imperative shell pattern. The discussion was interesting and I was saying to my inner self: that would be another interesting talk. 3 years after we are here -with Bruno- to discuss and to compare both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Thomas - But first thing first: let’s present ourselves. My name is Thomas. I’m building software since more than 20 years now. I’m spending my time 1/ coding and creating efficient &amp; happy dev teams (providing values with </a:t>
            </a:r>
            <a:r>
              <a:rPr lang="en-US" sz="1200" kern="1200" noProof="0" dirty="0" err="1">
                <a:solidFill>
                  <a:schemeClr val="tx1"/>
                </a:solidFill>
                <a:effectLst/>
                <a:latin typeface="+mn-lt"/>
                <a:ea typeface="+mn-ea"/>
                <a:cs typeface="+mn-cs"/>
              </a:rPr>
              <a:t>eXtreme</a:t>
            </a:r>
            <a:r>
              <a:rPr lang="en-US" sz="1200" kern="1200" noProof="0" dirty="0">
                <a:solidFill>
                  <a:schemeClr val="tx1"/>
                </a:solidFill>
                <a:effectLst/>
                <a:latin typeface="+mn-lt"/>
                <a:ea typeface="+mn-ea"/>
                <a:cs typeface="+mn-cs"/>
              </a:rPr>
              <a:t> Programming and Domain Driven Design). And 2/ doing some strategic DDD consulting, architecture and training to other customers. Aside that, I’m organizer of the DDD </a:t>
            </a:r>
            <a:r>
              <a:rPr lang="en-US" sz="1200" kern="1200" noProof="0" dirty="0" err="1">
                <a:solidFill>
                  <a:schemeClr val="tx1"/>
                </a:solidFill>
                <a:effectLst/>
                <a:latin typeface="+mn-lt"/>
                <a:ea typeface="+mn-ea"/>
                <a:cs typeface="+mn-cs"/>
              </a:rPr>
              <a:t>french</a:t>
            </a:r>
            <a:r>
              <a:rPr lang="en-US" sz="1200" kern="1200" noProof="0" dirty="0">
                <a:solidFill>
                  <a:schemeClr val="tx1"/>
                </a:solidFill>
                <a:effectLst/>
                <a:latin typeface="+mn-lt"/>
                <a:ea typeface="+mn-ea"/>
                <a:cs typeface="+mn-cs"/>
              </a:rPr>
              <a:t> meetup since 5 years now:  DDDEFFARRR.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Hello everyone, I am Bruno, and I am very glad to be here with you this evening.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 have thirty years of IT experience. I have been an agile coach for 8 years. </a:t>
            </a:r>
            <a:r>
              <a:rPr lang="en-US" sz="1800" kern="1200" noProof="0" dirty="0">
                <a:solidFill>
                  <a:schemeClr val="tx1"/>
                </a:solidFill>
                <a:effectLst/>
                <a:latin typeface="+mn-lt"/>
                <a:ea typeface="+mn-ea"/>
                <a:cs typeface="+mn-cs"/>
              </a:rPr>
              <a:t>I’m also organizer of the BDD Paris meetup since 4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noProof="0" dirty="0">
              <a:solidFill>
                <a:schemeClr val="tx1"/>
              </a:solidFill>
              <a:effectLst/>
              <a:latin typeface="Calibri" panose="020F0502020204030204" pitchFamily="34" charset="0"/>
              <a:ea typeface="+mn-ea"/>
              <a:cs typeface="Times New Roman" panose="02020603050405020304" pitchFamily="18" charset="0"/>
            </a:endParaRPr>
          </a:p>
          <a:p>
            <a:pPr>
              <a:lnSpc>
                <a:spcPct val="107000"/>
              </a:lnSpc>
              <a:spcAft>
                <a:spcPts val="800"/>
              </a:spcAft>
            </a:pPr>
            <a:r>
              <a:rPr lang="en-US" sz="1200" kern="1200" noProof="0" dirty="0">
                <a:solidFill>
                  <a:schemeClr val="tx1"/>
                </a:solidFill>
                <a:effectLst/>
                <a:latin typeface="+mn-lt"/>
                <a:ea typeface="+mn-ea"/>
                <a:cs typeface="+mn-cs"/>
              </a:rPr>
              <a:t>Bruno – </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Our agenda for today.</a:t>
            </a:r>
          </a:p>
          <a:p>
            <a:pPr>
              <a:lnSpc>
                <a:spcPct val="107000"/>
              </a:lnSpc>
              <a:spcAft>
                <a:spcPts val="800"/>
              </a:spcAft>
            </a:pPr>
            <a:r>
              <a:rPr lang="en-US" sz="1200" kern="1200" noProof="0" dirty="0">
                <a:solidFill>
                  <a:schemeClr val="tx1"/>
                </a:solidFill>
                <a:effectLst/>
                <a:latin typeface="+mn-lt"/>
                <a:ea typeface="+mn-ea"/>
                <a:cs typeface="+mn-cs"/>
              </a:rPr>
              <a:t>In first, a quick reminder of what hexagonal architecture is. </a:t>
            </a:r>
          </a:p>
          <a:p>
            <a:pPr>
              <a:lnSpc>
                <a:spcPct val="107000"/>
              </a:lnSpc>
              <a:spcAft>
                <a:spcPts val="800"/>
              </a:spcAft>
            </a:pPr>
            <a:r>
              <a:rPr lang="en-US" sz="1200" kern="1200" noProof="0" dirty="0">
                <a:solidFill>
                  <a:schemeClr val="tx1"/>
                </a:solidFill>
                <a:effectLst/>
                <a:latin typeface="+mn-lt"/>
                <a:ea typeface="+mn-ea"/>
                <a:cs typeface="+mn-cs"/>
              </a:rPr>
              <a:t>Then the presentation of what the functional core is.</a:t>
            </a:r>
          </a:p>
          <a:p>
            <a:pPr>
              <a:lnSpc>
                <a:spcPct val="107000"/>
              </a:lnSpc>
              <a:spcAft>
                <a:spcPts val="800"/>
              </a:spcAft>
            </a:pPr>
            <a:r>
              <a:rPr lang="en-US" sz="1200" kern="1200" noProof="0" dirty="0">
                <a:solidFill>
                  <a:schemeClr val="tx1"/>
                </a:solidFill>
                <a:effectLst/>
                <a:latin typeface="+mn-lt"/>
                <a:ea typeface="+mn-ea"/>
                <a:cs typeface="+mn-cs"/>
              </a:rPr>
              <a:t>Then we will start from a codebase in a hexagonal architecture.</a:t>
            </a:r>
          </a:p>
          <a:p>
            <a:pPr>
              <a:lnSpc>
                <a:spcPct val="107000"/>
              </a:lnSpc>
              <a:spcAft>
                <a:spcPts val="800"/>
              </a:spcAft>
            </a:pPr>
            <a:r>
              <a:rPr lang="en-US" sz="1200" kern="1200" noProof="0" dirty="0">
                <a:solidFill>
                  <a:schemeClr val="tx1"/>
                </a:solidFill>
                <a:effectLst/>
                <a:latin typeface="+mn-lt"/>
                <a:ea typeface="+mn-ea"/>
                <a:cs typeface="+mn-cs"/>
              </a:rPr>
              <a:t>Then we will transform it together into a functional core / imperative shell.</a:t>
            </a:r>
          </a:p>
          <a:p>
            <a:pPr>
              <a:lnSpc>
                <a:spcPct val="107000"/>
              </a:lnSpc>
              <a:spcAft>
                <a:spcPts val="800"/>
              </a:spcAft>
            </a:pPr>
            <a:r>
              <a:rPr lang="en-US" sz="1200" kern="1200" noProof="0" dirty="0">
                <a:solidFill>
                  <a:schemeClr val="tx1"/>
                </a:solidFill>
                <a:effectLst/>
                <a:latin typeface="+mn-lt"/>
                <a:ea typeface="+mn-ea"/>
                <a:cs typeface="+mn-cs"/>
              </a:rPr>
              <a:t>And we will finish by comparing this pattern with the hexagonal architecture</a:t>
            </a:r>
          </a:p>
          <a:p>
            <a:pPr>
              <a:lnSpc>
                <a:spcPct val="107000"/>
              </a:lnSpc>
              <a:spcAft>
                <a:spcPts val="800"/>
              </a:spcAft>
            </a:pPr>
            <a:endParaRPr lang="en-US" sz="1200" kern="1200" noProof="0" dirty="0">
              <a:solidFill>
                <a:schemeClr val="tx1"/>
              </a:solidFill>
              <a:effectLst/>
              <a:latin typeface="+mn-lt"/>
              <a:ea typeface="+mn-ea"/>
              <a:cs typeface="+mn-cs"/>
            </a:endParaRPr>
          </a:p>
          <a:p>
            <a:pPr>
              <a:lnSpc>
                <a:spcPct val="107000"/>
              </a:lnSpc>
              <a:spcAft>
                <a:spcPts val="800"/>
              </a:spcAft>
            </a:pPr>
            <a:r>
              <a:rPr lang="en-US" sz="1200" kern="1200" noProof="0" dirty="0">
                <a:solidFill>
                  <a:schemeClr val="tx1"/>
                </a:solidFill>
                <a:effectLst/>
                <a:latin typeface="+mn-lt"/>
                <a:ea typeface="+mn-ea"/>
                <a:cs typeface="+mn-cs"/>
              </a:rPr>
              <a:t>Thomas – Actually Bruno, since I was also recently involved in discussions about what is and what isn’t Hexagonal Architecture, I’d really like to end up our session with a question for them, the DDD audience.</a:t>
            </a:r>
          </a:p>
          <a:p>
            <a:pPr>
              <a:lnSpc>
                <a:spcPct val="107000"/>
              </a:lnSpc>
              <a:spcAft>
                <a:spcPts val="800"/>
              </a:spcAft>
            </a:pPr>
            <a:r>
              <a:rPr lang="en-US" sz="1200" kern="1200" noProof="0" dirty="0">
                <a:solidFill>
                  <a:schemeClr val="tx1"/>
                </a:solidFill>
                <a:effectLst/>
                <a:latin typeface="+mn-lt"/>
                <a:ea typeface="+mn-ea"/>
                <a:cs typeface="+mn-cs"/>
              </a:rPr>
              <a:t>And it might help us also, to break the ice for our final Q&amp;A session with all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a:t>
            </a:fld>
            <a:endParaRPr lang="en-US"/>
          </a:p>
        </p:txBody>
      </p:sp>
    </p:spTree>
    <p:extLst>
      <p:ext uri="{BB962C8B-B14F-4D97-AF65-F5344CB8AC3E}">
        <p14:creationId xmlns:p14="http://schemas.microsoft.com/office/powerpoint/2010/main" val="210246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core domain of our Seat suggestions API is really to suggest seats. We won't do the reservation, neither the booking.</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The booking part will be done afterward, with another system, by another API.</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To provide the best seats, we have rules, business rules such as: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do not separate parties of people; find them adjacent seats,»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 whenever possible, try to locate them in the center of the row,»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 try to suggest them expensive seats first » (because we have various pricing categories)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10</a:t>
            </a:fld>
            <a:endParaRPr lang="en-US"/>
          </a:p>
        </p:txBody>
      </p:sp>
    </p:spTree>
    <p:extLst>
      <p:ext uri="{BB962C8B-B14F-4D97-AF65-F5344CB8AC3E}">
        <p14:creationId xmlns:p14="http://schemas.microsoft.com/office/powerpoint/2010/main" val="2145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We do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 secret sauce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and suggest the best possible seats for a show (here framed in yellow on the small diagram).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11</a:t>
            </a:fld>
            <a:endParaRPr lang="en-US"/>
          </a:p>
        </p:txBody>
      </p:sp>
    </p:spTree>
    <p:extLst>
      <p:ext uri="{BB962C8B-B14F-4D97-AF65-F5344CB8AC3E}">
        <p14:creationId xmlns:p14="http://schemas.microsoft.com/office/powerpoint/2010/main" val="222535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return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suggestions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1 (the </a:t>
            </a:r>
            <a:r>
              <a:rPr lang="fr-FR" sz="1200" kern="1200" dirty="0" err="1">
                <a:solidFill>
                  <a:schemeClr val="tx1"/>
                </a:solidFill>
                <a:effectLst/>
                <a:latin typeface="+mn-lt"/>
                <a:ea typeface="+mn-ea"/>
                <a:cs typeface="+mn-cs"/>
              </a:rPr>
              <a:t>most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generaly</a:t>
            </a:r>
            <a:r>
              <a:rPr lang="fr-FR" sz="1200" kern="1200" dirty="0">
                <a:solidFill>
                  <a:schemeClr val="tx1"/>
                </a:solidFill>
                <a:effectLst/>
                <a:latin typeface="+mn-lt"/>
                <a:ea typeface="+mn-ea"/>
                <a:cs typeface="+mn-cs"/>
              </a:rPr>
              <a:t> in the </a:t>
            </a:r>
            <a:r>
              <a:rPr lang="fr-FR" sz="1200" kern="1200" dirty="0" err="1">
                <a:solidFill>
                  <a:schemeClr val="tx1"/>
                </a:solidFill>
                <a:effectLst/>
                <a:latin typeface="+mn-lt"/>
                <a:ea typeface="+mn-ea"/>
                <a:cs typeface="+mn-cs"/>
              </a:rPr>
              <a:t>firts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rows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are made for </a:t>
            </a:r>
            <a:r>
              <a:rPr lang="fr-FR" sz="1200" kern="1200" dirty="0" err="1">
                <a:solidFill>
                  <a:schemeClr val="tx1"/>
                </a:solidFill>
                <a:effectLst/>
                <a:latin typeface="+mn-lt"/>
                <a:ea typeface="+mn-ea"/>
                <a:cs typeface="+mn-cs"/>
              </a:rPr>
              <a:t>pricing</a:t>
            </a:r>
            <a:r>
              <a:rPr lang="fr-FR" sz="1200" kern="1200" dirty="0">
                <a:solidFill>
                  <a:schemeClr val="tx1"/>
                </a:solidFill>
                <a:effectLst/>
                <a:latin typeface="+mn-lt"/>
                <a:ea typeface="+mn-ea"/>
                <a:cs typeface="+mn-cs"/>
              </a:rPr>
              <a:t> tier 2 (</a:t>
            </a:r>
            <a:r>
              <a:rPr lang="fr-FR" sz="1200" kern="1200" dirty="0" err="1">
                <a:solidFill>
                  <a:schemeClr val="tx1"/>
                </a:solidFill>
                <a:effectLst/>
                <a:latin typeface="+mn-lt"/>
                <a:ea typeface="+mn-ea"/>
                <a:cs typeface="+mn-cs"/>
              </a:rPr>
              <a:t>less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expensive</a:t>
            </a:r>
            <a:r>
              <a:rPr lang="fr-FR" sz="1200" kern="1200" dirty="0">
                <a:solidFill>
                  <a:schemeClr val="tx1"/>
                </a:solidFill>
                <a:effectLst/>
                <a:latin typeface="+mn-lt"/>
                <a:ea typeface="+mn-ea"/>
                <a:cs typeface="+mn-cs"/>
              </a:rPr>
              <a:t> seats,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12</a:t>
            </a:fld>
            <a:endParaRPr lang="en-US"/>
          </a:p>
        </p:txBody>
      </p:sp>
    </p:spTree>
    <p:extLst>
      <p:ext uri="{BB962C8B-B14F-4D97-AF65-F5344CB8AC3E}">
        <p14:creationId xmlns:p14="http://schemas.microsoft.com/office/powerpoint/2010/main" val="227992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–Yes. Our website will then suggest those options to the customer,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Starting with the best and most expensive seats, of course!</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And that’s all we need to know about the domain for today.</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13</a:t>
            </a:fld>
            <a:endParaRPr lang="en-US"/>
          </a:p>
        </p:txBody>
      </p:sp>
    </p:spTree>
    <p:extLst>
      <p:ext uri="{BB962C8B-B14F-4D97-AF65-F5344CB8AC3E}">
        <p14:creationId xmlns:p14="http://schemas.microsoft.com/office/powerpoint/2010/main" val="51196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Cool.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explanations</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a:t>
            </a:r>
            <a:r>
              <a:rPr lang="fr-FR" sz="1200" kern="1200" dirty="0" err="1">
                <a:solidFill>
                  <a:schemeClr val="tx1"/>
                </a:solidFill>
                <a:effectLst/>
                <a:latin typeface="+mn-lt"/>
                <a:ea typeface="+mn-ea"/>
                <a:cs typeface="+mn-cs"/>
              </a:rPr>
              <a:t>Tonight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focus </a:t>
            </a:r>
            <a:r>
              <a:rPr lang="fr-FR" sz="1200" kern="1200" dirty="0" err="1">
                <a:solidFill>
                  <a:schemeClr val="tx1"/>
                </a:solidFill>
                <a:effectLst/>
                <a:latin typeface="+mn-lt"/>
                <a:ea typeface="+mn-ea"/>
                <a:cs typeface="+mn-cs"/>
              </a:rPr>
              <a:t>indeed</a:t>
            </a:r>
            <a:r>
              <a:rPr lang="fr-FR" sz="1200" kern="1200" dirty="0">
                <a:solidFill>
                  <a:schemeClr val="tx1"/>
                </a:solidFill>
                <a:effectLst/>
                <a:latin typeface="+mn-lt"/>
                <a:ea typeface="+mn-ea"/>
                <a:cs typeface="+mn-cs"/>
              </a:rPr>
              <a:t> on the architecture styles. And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 look at and compare 2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14</a:t>
            </a:fld>
            <a:endParaRPr lang="en-US"/>
          </a:p>
        </p:txBody>
      </p:sp>
    </p:spTree>
    <p:extLst>
      <p:ext uri="{BB962C8B-B14F-4D97-AF65-F5344CB8AC3E}">
        <p14:creationId xmlns:p14="http://schemas.microsoft.com/office/powerpoint/2010/main" val="92273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option : HEXAGONAL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one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a:t>
            </a:r>
            <a:r>
              <a:rPr lang="fr-FR" sz="1200" kern="1200" dirty="0" err="1">
                <a:solidFill>
                  <a:schemeClr val="tx1"/>
                </a:solidFill>
                <a:effectLst/>
                <a:latin typeface="+mn-lt"/>
                <a:ea typeface="+mn-ea"/>
                <a:cs typeface="+mn-cs"/>
              </a:rPr>
              <a:t>keep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code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properly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splitted</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isolated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call the Infrastructure code (</a:t>
            </a:r>
            <a:r>
              <a:rPr lang="fr-FR" sz="1200" kern="1200" dirty="0" err="1">
                <a:solidFill>
                  <a:schemeClr val="tx1"/>
                </a:solidFill>
                <a:effectLst/>
                <a:latin typeface="+mn-lt"/>
                <a:ea typeface="+mn-ea"/>
                <a:cs typeface="+mn-cs"/>
              </a:rPr>
              <a:t>located</a:t>
            </a:r>
            <a:r>
              <a:rPr lang="fr-FR" sz="1200" kern="1200" dirty="0">
                <a:solidFill>
                  <a:schemeClr val="tx1"/>
                </a:solidFill>
                <a:effectLst/>
                <a:latin typeface="+mn-lt"/>
                <a:ea typeface="+mn-ea"/>
                <a:cs typeface="+mn-cs"/>
              </a:rPr>
              <a:t> at the border).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infrastructure code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one </a:t>
            </a:r>
            <a:r>
              <a:rPr lang="fr-FR" sz="1200" kern="1200" dirty="0" err="1">
                <a:solidFill>
                  <a:schemeClr val="tx1"/>
                </a:solidFill>
                <a:effectLst/>
                <a:latin typeface="+mn-lt"/>
                <a:ea typeface="+mn-ea"/>
                <a:cs typeface="+mn-cs"/>
              </a:rPr>
              <a:t>containing</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technical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frameworks</a:t>
            </a:r>
            <a:r>
              <a:rPr lang="fr-FR" sz="1200" kern="1200" dirty="0">
                <a:solidFill>
                  <a:schemeClr val="tx1"/>
                </a:solidFill>
                <a:effectLst/>
                <a:latin typeface="+mn-lt"/>
                <a:ea typeface="+mn-ea"/>
                <a:cs typeface="+mn-cs"/>
              </a:rPr>
              <a:t>, I/Os, data stores and </a:t>
            </a:r>
            <a:r>
              <a:rPr lang="fr-FR" sz="1200" kern="1200" dirty="0" err="1">
                <a:solidFill>
                  <a:schemeClr val="tx1"/>
                </a:solidFill>
                <a:effectLst/>
                <a:latin typeface="+mn-lt"/>
                <a:ea typeface="+mn-ea"/>
                <a:cs typeface="+mn-cs"/>
              </a:rPr>
              <a:t>databases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Inside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in </a:t>
            </a:r>
            <a:r>
              <a:rPr lang="fr-FR" sz="1200" kern="1200" dirty="0" err="1">
                <a:solidFill>
                  <a:schemeClr val="tx1"/>
                </a:solidFill>
                <a:effectLst/>
                <a:latin typeface="+mn-lt"/>
                <a:ea typeface="+mn-ea"/>
                <a:cs typeface="+mn-cs"/>
              </a:rPr>
              <a:t>yellow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Domain code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the </a:t>
            </a:r>
            <a:r>
              <a:rPr lang="fr-FR" sz="1200" kern="1200" dirty="0" err="1">
                <a:solidFill>
                  <a:schemeClr val="tx1"/>
                </a:solidFill>
                <a:effectLst/>
                <a:latin typeface="+mn-lt"/>
                <a:ea typeface="+mn-ea"/>
                <a:cs typeface="+mn-cs"/>
              </a:rPr>
              <a:t>borders</a:t>
            </a:r>
            <a:r>
              <a:rPr lang="fr-FR" sz="1200" kern="1200" dirty="0">
                <a:solidFill>
                  <a:schemeClr val="tx1"/>
                </a:solidFill>
                <a:effectLst/>
                <a:latin typeface="+mn-lt"/>
                <a:ea typeface="+mn-ea"/>
                <a:cs typeface="+mn-cs"/>
              </a:rPr>
              <a:t> : the infrastructure code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all the </a:t>
            </a:r>
            <a:r>
              <a:rPr lang="fr-FR" sz="1200" kern="1200" dirty="0" err="1">
                <a:solidFill>
                  <a:schemeClr val="tx1"/>
                </a:solidFill>
                <a:effectLst/>
                <a:latin typeface="+mn-lt"/>
                <a:ea typeface="+mn-ea"/>
                <a:cs typeface="+mn-cs"/>
              </a:rPr>
              <a:t>adapters</a:t>
            </a: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sz="1200" kern="1200" dirty="0">
                <a:solidFill>
                  <a:schemeClr val="tx1"/>
                </a:solidFill>
                <a:effectLst/>
                <a:latin typeface="+mn-lt"/>
                <a:ea typeface="+mn-ea"/>
                <a:cs typeface="+mn-cs"/>
              </a:rPr>
              <a:t>To go-in and to go-out: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ports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are interfaces </a:t>
            </a:r>
            <a:r>
              <a:rPr lang="fr-FR" sz="1200" b="1" kern="1200" dirty="0">
                <a:solidFill>
                  <a:schemeClr val="tx1"/>
                </a:solidFill>
                <a:effectLst/>
                <a:latin typeface="+mn-lt"/>
                <a:ea typeface="+mn-ea"/>
                <a:cs typeface="+mn-cs"/>
              </a:rPr>
              <a:t>part of the </a:t>
            </a:r>
            <a:r>
              <a:rPr lang="fr-FR" sz="1200" b="1" kern="1200" dirty="0" err="1">
                <a:solidFill>
                  <a:schemeClr val="tx1"/>
                </a:solidFill>
                <a:effectLst/>
                <a:latin typeface="+mn-lt"/>
                <a:ea typeface="+mn-ea"/>
                <a:cs typeface="+mn-cs"/>
              </a:rPr>
              <a:t>domain</a:t>
            </a:r>
            <a:r>
              <a:rPr lang="fr-FR" sz="1200" kern="1200" dirty="0">
                <a:solidFill>
                  <a:schemeClr val="tx1"/>
                </a:solidFill>
                <a:effectLst/>
                <a:latin typeface="+mn-lt"/>
                <a:ea typeface="+mn-ea"/>
                <a:cs typeface="+mn-cs"/>
              </a:rPr>
              <a:t>) and </a:t>
            </a:r>
            <a:r>
              <a:rPr lang="fr-FR" sz="1200" b="1"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on the infra-</a:t>
            </a:r>
            <a:r>
              <a:rPr lang="fr-FR" sz="1200" b="1"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us to go in/out at runtime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possible </a:t>
            </a:r>
            <a:r>
              <a:rPr lang="fr-FR" sz="1200" kern="1200" dirty="0" err="1">
                <a:solidFill>
                  <a:schemeClr val="tx1"/>
                </a:solidFill>
                <a:effectLst/>
                <a:latin typeface="+mn-lt"/>
                <a:ea typeface="+mn-ea"/>
                <a:cs typeface="+mn-cs"/>
              </a:rPr>
              <a:t>thanks</a:t>
            </a:r>
            <a:r>
              <a:rPr lang="fr-FR" sz="1200" kern="1200" dirty="0">
                <a:solidFill>
                  <a:schemeClr val="tx1"/>
                </a:solidFill>
                <a:effectLst/>
                <a:latin typeface="+mn-lt"/>
                <a:ea typeface="+mn-ea"/>
                <a:cs typeface="+mn-cs"/>
              </a:rPr>
              <a:t> to the </a:t>
            </a:r>
            <a:r>
              <a:rPr lang="fr-FR" sz="1200" kern="1200" dirty="0" err="1">
                <a:solidFill>
                  <a:schemeClr val="tx1"/>
                </a:solidFill>
                <a:effectLst/>
                <a:latin typeface="+mn-lt"/>
                <a:ea typeface="+mn-ea"/>
                <a:cs typeface="+mn-cs"/>
              </a:rPr>
              <a:t>Dependency</a:t>
            </a:r>
            <a:r>
              <a:rPr lang="fr-FR" sz="1200" kern="1200" dirty="0">
                <a:solidFill>
                  <a:schemeClr val="tx1"/>
                </a:solidFill>
                <a:effectLst/>
                <a:latin typeface="+mn-lt"/>
                <a:ea typeface="+mn-ea"/>
                <a:cs typeface="+mn-cs"/>
              </a:rPr>
              <a:t> Inversion </a:t>
            </a:r>
            <a:r>
              <a:rPr lang="fr-FR" sz="1200" kern="1200" dirty="0" err="1">
                <a:solidFill>
                  <a:schemeClr val="tx1"/>
                </a:solidFill>
                <a:effectLst/>
                <a:latin typeface="+mn-lt"/>
                <a:ea typeface="+mn-ea"/>
                <a:cs typeface="+mn-cs"/>
              </a:rPr>
              <a:t>Principle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Gerald MEZAROS </a:t>
            </a:r>
            <a:r>
              <a:rPr lang="fr-FR" sz="1200" kern="1200" dirty="0" err="1">
                <a:solidFill>
                  <a:schemeClr val="tx1"/>
                </a:solidFill>
                <a:effectLst/>
                <a:latin typeface="+mn-lt"/>
                <a:ea typeface="+mn-ea"/>
                <a:cs typeface="+mn-cs"/>
              </a:rPr>
              <a:t>wisely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called</a:t>
            </a:r>
            <a:r>
              <a:rPr lang="fr-FR" sz="1200" kern="1200" dirty="0">
                <a:solidFill>
                  <a:schemeClr val="tx1"/>
                </a:solidFill>
                <a:effectLst/>
                <a:latin typeface="+mn-lt"/>
                <a:ea typeface="+mn-ea"/>
                <a:cs typeface="+mn-cs"/>
              </a:rPr>
              <a:t> « configurable </a:t>
            </a:r>
            <a:r>
              <a:rPr lang="fr-FR" sz="1200" kern="1200" dirty="0" err="1">
                <a:solidFill>
                  <a:schemeClr val="tx1"/>
                </a:solidFill>
                <a:effectLst/>
                <a:latin typeface="+mn-lt"/>
                <a:ea typeface="+mn-ea"/>
                <a:cs typeface="+mn-cs"/>
              </a:rPr>
              <a:t>dependencies</a:t>
            </a:r>
            <a:r>
              <a:rPr lang="fr-FR" sz="1200" kern="1200" dirty="0">
                <a:solidFill>
                  <a:schemeClr val="tx1"/>
                </a:solidFill>
                <a:effectLst/>
                <a:latin typeface="+mn-lt"/>
                <a:ea typeface="+mn-ea"/>
                <a:cs typeface="+mn-cs"/>
              </a:rPr>
              <a:t> », like plugins)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15</a:t>
            </a:fld>
            <a:endParaRPr lang="en-US"/>
          </a:p>
        </p:txBody>
      </p:sp>
    </p:spTree>
    <p:extLst>
      <p:ext uri="{BB962C8B-B14F-4D97-AF65-F5344CB8AC3E}">
        <p14:creationId xmlns:p14="http://schemas.microsoft.com/office/powerpoint/2010/main" val="75008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Before deep dive into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focus one sec on a specific thing about functional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won’t explain what Functional Programming is, but we will focus on what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Pure function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16</a:t>
            </a:fld>
            <a:endParaRPr lang="en-US"/>
          </a:p>
        </p:txBody>
      </p:sp>
    </p:spTree>
    <p:extLst>
      <p:ext uri="{BB962C8B-B14F-4D97-AF65-F5344CB8AC3E}">
        <p14:creationId xmlns:p14="http://schemas.microsoft.com/office/powerpoint/2010/main" val="1828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pure function is a function that will always return the same output every time you will pass it the same input.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possible if you don’t have any side-effects made by your function</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change of global state, nothing.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17</a:t>
            </a:fld>
            <a:endParaRPr lang="en-US"/>
          </a:p>
        </p:txBody>
      </p:sp>
    </p:spTree>
    <p:extLst>
      <p:ext uri="{BB962C8B-B14F-4D97-AF65-F5344CB8AC3E}">
        <p14:creationId xmlns:p14="http://schemas.microsoft.com/office/powerpoint/2010/main" val="394712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 procedure that looks like a function will return an output (like a function), but it will not always return the same values with the same input, because it modifies shared variables or global state.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A procedure that looks like a function is therefore non-deterministic. And is an impure function.</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18</a:t>
            </a:fld>
            <a:endParaRPr lang="en-US"/>
          </a:p>
        </p:txBody>
      </p:sp>
    </p:spTree>
    <p:extLst>
      <p:ext uri="{BB962C8B-B14F-4D97-AF65-F5344CB8AC3E}">
        <p14:creationId xmlns:p14="http://schemas.microsoft.com/office/powerpoint/2010/main" val="14104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this has been said, I can present you the Second option…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(petite pause)</a:t>
            </a:r>
          </a:p>
          <a:p>
            <a:pPr>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core, Imperative shell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pattern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19</a:t>
            </a:fld>
            <a:endParaRPr lang="en-US"/>
          </a:p>
        </p:txBody>
      </p:sp>
    </p:spTree>
    <p:extLst>
      <p:ext uri="{BB962C8B-B14F-4D97-AF65-F5344CB8AC3E}">
        <p14:creationId xmlns:p14="http://schemas.microsoft.com/office/powerpoint/2010/main" val="204074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domain for today will be Theater.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Actually, Not the reservation, not the booking …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Suggestions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best possible Seats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someone that would like to attend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 group of people (that we call part, a party of 2, of 4, of 5, etc.)</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Something that should ring a bell to Kenny since we had created a DDD training all together using that topic.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a:t>
            </a:fld>
            <a:endParaRPr lang="en-US"/>
          </a:p>
        </p:txBody>
      </p:sp>
    </p:spTree>
    <p:extLst>
      <p:ext uri="{BB962C8B-B14F-4D97-AF65-F5344CB8AC3E}">
        <p14:creationId xmlns:p14="http://schemas.microsoft.com/office/powerpoint/2010/main" val="183247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In that option, we will consider two things: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located in what we call the Functional Core (here in Yellow)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Non-pure functions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800" dirty="0">
                <a:effectLst/>
                <a:latin typeface="Calibri" panose="020F0502020204030204" pitchFamily="34" charset="0"/>
                <a:ea typeface="Calibri" panose="020F0502020204030204" pitchFamily="34" charset="0"/>
                <a:cs typeface="Times New Roman" panose="02020603050405020304" pitchFamily="18" charset="0"/>
              </a:rPr>
              <a:t>, side effects) that will be located in what we call an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is where we will chain all our function calls (either pure and non-pure functions) to support our use case.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imperative is like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functional 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orchestrating pure and non-pure function calls.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Yellow part (the functional core) will never do a side-effect, never call an external API, never call a database.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Pure functions of the Functional core are fed from the outside (meaning: from the shell).</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Thus, the imperative shell may first fetch data towards external backends, databases, etc.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20</a:t>
            </a:fld>
            <a:endParaRPr lang="en-US"/>
          </a:p>
        </p:txBody>
      </p:sp>
    </p:spTree>
    <p:extLst>
      <p:ext uri="{BB962C8B-B14F-4D97-AF65-F5344CB8AC3E}">
        <p14:creationId xmlns:p14="http://schemas.microsoft.com/office/powerpoint/2010/main" val="241139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Ok,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differences</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2 options in 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First.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happens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Hexagonal Architecture…</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21</a:t>
            </a:fld>
            <a:endParaRPr lang="en-US"/>
          </a:p>
        </p:txBody>
      </p:sp>
    </p:spTree>
    <p:extLst>
      <p:ext uri="{BB962C8B-B14F-4D97-AF65-F5344CB8AC3E}">
        <p14:creationId xmlns:p14="http://schemas.microsoft.com/office/powerpoint/2010/main" val="405995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Here is our hexagon in yellow. What you can see outside the hexagon but within the Infrastructure code boundaries is a left side adapter: the </a:t>
            </a:r>
            <a:r>
              <a:rPr lang="en-US" b="1" dirty="0" err="1"/>
              <a:t>SeatsSuggestionsController</a:t>
            </a:r>
            <a:r>
              <a:rPr lang="en-US" dirty="0"/>
              <a:t>.</a:t>
            </a:r>
          </a:p>
          <a:p>
            <a:endParaRPr lang="en-US" dirty="0"/>
          </a:p>
          <a:p>
            <a:r>
              <a:rPr lang="en-US" dirty="0"/>
              <a:t>Left-side adapters are kind of front doors for external users to ask questions to our component, to send queries, commands, request, etc.</a:t>
            </a:r>
          </a:p>
          <a:p>
            <a:endParaRPr lang="en-US" dirty="0"/>
          </a:p>
          <a:p>
            <a:r>
              <a:rPr lang="en-US" dirty="0"/>
              <a:t>Here, our main front door will be an ASP.NET  web  controller (because our example will be in 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22</a:t>
            </a:fld>
            <a:endParaRPr lang="en-US"/>
          </a:p>
        </p:txBody>
      </p:sp>
    </p:spTree>
    <p:extLst>
      <p:ext uri="{BB962C8B-B14F-4D97-AF65-F5344CB8AC3E}">
        <p14:creationId xmlns:p14="http://schemas.microsoft.com/office/powerpoint/2010/main" val="100414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So. Our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web site, the </a:t>
            </a:r>
            <a:r>
              <a:rPr lang="fr-FR" sz="1200" kern="1200" dirty="0" err="1">
                <a:solidFill>
                  <a:schemeClr val="tx1"/>
                </a:solidFill>
                <a:effectLst/>
                <a:latin typeface="+mn-lt"/>
                <a:ea typeface="+mn-ea"/>
                <a:cs typeface="+mn-cs"/>
              </a:rPr>
              <a:t>front-end</a:t>
            </a:r>
            <a:r>
              <a:rPr lang="fr-FR" sz="1200" kern="1200" dirty="0">
                <a:solidFill>
                  <a:schemeClr val="tx1"/>
                </a:solidFill>
                <a:effectLst/>
                <a:latin typeface="+mn-lt"/>
                <a:ea typeface="+mn-ea"/>
                <a:cs typeface="+mn-cs"/>
              </a:rPr>
              <a:t> part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send</a:t>
            </a:r>
            <a:r>
              <a:rPr lang="fr-FR" sz="1200" kern="1200" dirty="0">
                <a:solidFill>
                  <a:schemeClr val="tx1"/>
                </a:solidFill>
                <a:effectLst/>
                <a:latin typeface="+mn-lt"/>
                <a:ea typeface="+mn-ea"/>
                <a:cs typeface="+mn-cs"/>
              </a:rPr>
              <a:t> us an HTTP GET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Something like: on a </a:t>
            </a:r>
            <a:r>
              <a:rPr lang="fr-FR" sz="1200" b="1" kern="1200" dirty="0" err="1">
                <a:solidFill>
                  <a:schemeClr val="tx1"/>
                </a:solidFill>
                <a:effectLst/>
                <a:latin typeface="+mn-lt"/>
                <a:ea typeface="+mn-ea"/>
                <a:cs typeface="+mn-cs"/>
              </a:rPr>
              <a:t>SeatsSuggestions</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resource</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=&gt; to </a:t>
            </a:r>
            <a:r>
              <a:rPr lang="fr-FR" sz="1200" kern="1200" dirty="0" err="1">
                <a:solidFill>
                  <a:schemeClr val="tx1"/>
                </a:solidFill>
                <a:effectLst/>
                <a:latin typeface="+mn-lt"/>
                <a:ea typeface="+mn-ea"/>
                <a:cs typeface="+mn-cs"/>
              </a:rPr>
              <a:t>query</a:t>
            </a:r>
            <a:r>
              <a:rPr lang="fr-FR" sz="1200" kern="1200" dirty="0">
                <a:solidFill>
                  <a:schemeClr val="tx1"/>
                </a:solidFill>
                <a:effectLst/>
                <a:latin typeface="+mn-lt"/>
                <a:ea typeface="+mn-ea"/>
                <a:cs typeface="+mn-cs"/>
              </a:rPr>
              <a:t> string suggestions for </a:t>
            </a:r>
            <a:r>
              <a:rPr lang="fr-FR" sz="1200" kern="1200" dirty="0" err="1">
                <a:solidFill>
                  <a:schemeClr val="tx1"/>
                </a:solidFill>
                <a:effectLst/>
                <a:latin typeface="+mn-lt"/>
                <a:ea typeface="+mn-ea"/>
                <a:cs typeface="+mn-cs"/>
              </a:rPr>
              <a:t>ShowId</a:t>
            </a:r>
            <a:r>
              <a:rPr lang="fr-FR" sz="1200" kern="1200" dirty="0">
                <a:solidFill>
                  <a:schemeClr val="tx1"/>
                </a:solidFill>
                <a:effectLst/>
                <a:latin typeface="+mn-lt"/>
                <a:ea typeface="+mn-ea"/>
                <a:cs typeface="+mn-cs"/>
              </a:rPr>
              <a:t> = Z and a party of 3 </a:t>
            </a:r>
            <a:r>
              <a:rPr lang="fr-FR" sz="1200" kern="1200" dirty="0" err="1">
                <a:solidFill>
                  <a:schemeClr val="tx1"/>
                </a:solidFill>
                <a:effectLst/>
                <a:latin typeface="+mn-lt"/>
                <a:ea typeface="+mn-ea"/>
                <a:cs typeface="+mn-cs"/>
              </a:rPr>
              <a:t>persons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8000"/>
                </a:solidFill>
                <a:latin typeface="Consolas" panose="020B0609020204030204" pitchFamily="49" charset="0"/>
              </a:rPr>
              <a:t>// GET </a:t>
            </a:r>
            <a:r>
              <a:rPr lang="en-US" sz="1800" dirty="0" err="1">
                <a:solidFill>
                  <a:srgbClr val="008000"/>
                </a:solidFill>
                <a:latin typeface="Consolas" panose="020B0609020204030204" pitchFamily="49" charset="0"/>
              </a:rPr>
              <a:t>api</a:t>
            </a:r>
            <a:r>
              <a:rPr lang="en-US" sz="1800" dirty="0">
                <a:solidFill>
                  <a:srgbClr val="008000"/>
                </a:solidFill>
                <a:latin typeface="Consolas" panose="020B0609020204030204" pitchFamily="49" charset="0"/>
              </a:rPr>
              <a:t>/</a:t>
            </a:r>
            <a:r>
              <a:rPr lang="en-US" sz="1800" dirty="0" err="1">
                <a:solidFill>
                  <a:srgbClr val="008000"/>
                </a:solidFill>
                <a:latin typeface="Consolas" panose="020B0609020204030204" pitchFamily="49" charset="0"/>
              </a:rPr>
              <a:t>SeatsSuggestions?showId</a:t>
            </a:r>
            <a:r>
              <a:rPr lang="en-US" sz="1800" dirty="0">
                <a:solidFill>
                  <a:srgbClr val="008000"/>
                </a:solidFill>
                <a:latin typeface="Consolas" panose="020B0609020204030204" pitchFamily="49" charset="0"/>
              </a:rPr>
              <a:t>=5&amp;party=3</a:t>
            </a: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23</a:t>
            </a:fld>
            <a:endParaRPr lang="en-US"/>
          </a:p>
        </p:txBody>
      </p:sp>
    </p:spTree>
    <p:extLst>
      <p:ext uri="{BB962C8B-B14F-4D97-AF65-F5344CB8AC3E}">
        <p14:creationId xmlns:p14="http://schemas.microsoft.com/office/powerpoint/2010/main" val="45160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This </a:t>
            </a:r>
            <a:r>
              <a:rPr lang="fr-FR" sz="1200" kern="1200" dirty="0" err="1">
                <a:solidFill>
                  <a:schemeClr val="tx1"/>
                </a:solidFill>
                <a:effectLst/>
                <a:latin typeface="+mn-lt"/>
                <a:ea typeface="+mn-ea"/>
                <a:cs typeface="+mn-cs"/>
              </a:rPr>
              <a:t>request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handled</a:t>
            </a:r>
            <a:r>
              <a:rPr lang="fr-FR" sz="1200" kern="1200" dirty="0">
                <a:solidFill>
                  <a:schemeClr val="tx1"/>
                </a:solidFill>
                <a:effectLst/>
                <a:latin typeface="+mn-lt"/>
                <a:ea typeface="+mn-ea"/>
                <a:cs typeface="+mn-cs"/>
              </a:rPr>
              <a:t>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level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ALSO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Adapter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in light-</a:t>
            </a:r>
            <a:r>
              <a:rPr lang="fr-FR" sz="1200" kern="1200" dirty="0" err="1">
                <a:solidFill>
                  <a:schemeClr val="tx1"/>
                </a:solidFill>
                <a:effectLst/>
                <a:latin typeface="+mn-lt"/>
                <a:ea typeface="+mn-ea"/>
                <a:cs typeface="+mn-cs"/>
              </a:rPr>
              <a:t>purple</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This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/Adapter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do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every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adapters</a:t>
            </a:r>
            <a:r>
              <a:rPr lang="fr-FR" sz="1200" kern="1200" dirty="0">
                <a:solidFill>
                  <a:schemeClr val="tx1"/>
                </a:solidFill>
                <a:effectLst/>
                <a:latin typeface="+mn-lt"/>
                <a:ea typeface="+mn-ea"/>
                <a:cs typeface="+mn-cs"/>
              </a:rPr>
              <a:t>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Infra data model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JSON or HTTP </a:t>
            </a:r>
            <a:r>
              <a:rPr lang="fr-FR" sz="1200" kern="1200" dirty="0" err="1">
                <a:solidFill>
                  <a:schemeClr val="tx1"/>
                </a:solidFill>
                <a:effectLst/>
                <a:latin typeface="+mn-lt"/>
                <a:ea typeface="+mn-ea"/>
                <a:cs typeface="+mn-cs"/>
              </a:rPr>
              <a:t>querystring</a:t>
            </a:r>
            <a:r>
              <a:rPr lang="fr-FR" sz="1200" kern="1200" dirty="0">
                <a:solidFill>
                  <a:schemeClr val="tx1"/>
                </a:solidFill>
                <a:effectLst/>
                <a:latin typeface="+mn-lt"/>
                <a:ea typeface="+mn-ea"/>
                <a:cs typeface="+mn-cs"/>
              </a:rPr>
              <a:t>) to Domain types and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Call the Domain code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using</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left-side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left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side</a:t>
            </a:r>
            <a:r>
              <a:rPr lang="fr-FR" sz="1200" kern="1200" dirty="0">
                <a:solidFill>
                  <a:schemeClr val="tx1"/>
                </a:solidFill>
                <a:effectLst/>
                <a:latin typeface="+mn-lt"/>
                <a:ea typeface="+mn-ea"/>
                <a:cs typeface="+mn-cs"/>
              </a:rPr>
              <a:t> port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the interface: </a:t>
            </a:r>
            <a:r>
              <a:rPr lang="fr-FR" sz="1200" kern="1200" dirty="0" err="1">
                <a:solidFill>
                  <a:schemeClr val="tx1"/>
                </a:solidFill>
                <a:effectLst/>
                <a:latin typeface="+mn-lt"/>
                <a:ea typeface="+mn-ea"/>
                <a:cs typeface="+mn-cs"/>
              </a:rPr>
              <a:t>IRequestSuggestions</a:t>
            </a:r>
            <a:r>
              <a:rPr lang="fr-FR" sz="1200" kern="1200" dirty="0">
                <a:solidFill>
                  <a:schemeClr val="tx1"/>
                </a:solidFill>
                <a:effectLst/>
                <a:latin typeface="+mn-lt"/>
                <a:ea typeface="+mn-ea"/>
                <a:cs typeface="+mn-cs"/>
              </a:rPr>
              <a:t> , and the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en-GB" sz="1800" dirty="0" err="1">
                <a:solidFill>
                  <a:srgbClr val="000000"/>
                </a:solidFill>
                <a:latin typeface="Consolas" panose="020B0609020204030204" pitchFamily="49" charset="0"/>
              </a:rPr>
              <a:t>MakeSuggestions</a:t>
            </a:r>
            <a:r>
              <a:rPr lang="en-GB" sz="1800" dirty="0">
                <a:solidFill>
                  <a:srgbClr val="000000"/>
                </a:solidFill>
                <a:latin typeface="Consolas" panose="020B0609020204030204" pitchFamily="49" charset="0"/>
              </a:rPr>
              <a:t>() method</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a:t>
            </a:r>
            <a:r>
              <a:rPr lang="fr-FR" sz="1200" kern="1200" dirty="0" err="1">
                <a:solidFill>
                  <a:schemeClr val="tx1"/>
                </a:solidFill>
                <a:effectLst/>
                <a:latin typeface="+mn-lt"/>
                <a:ea typeface="+mn-ea"/>
                <a:cs typeface="+mn-cs"/>
              </a:rPr>
              <a:t>Adapt</a:t>
            </a:r>
            <a:r>
              <a:rPr lang="fr-FR" sz="1200" kern="1200" dirty="0">
                <a:solidFill>
                  <a:schemeClr val="tx1"/>
                </a:solidFill>
                <a:effectLst/>
                <a:latin typeface="+mn-lt"/>
                <a:ea typeface="+mn-ea"/>
                <a:cs typeface="+mn-cs"/>
              </a:rPr>
              <a:t> back the </a:t>
            </a:r>
            <a:r>
              <a:rPr lang="fr-FR" sz="1200" kern="1200" dirty="0" err="1">
                <a:solidFill>
                  <a:schemeClr val="tx1"/>
                </a:solidFill>
                <a:effectLst/>
                <a:latin typeface="+mn-lt"/>
                <a:ea typeface="+mn-ea"/>
                <a:cs typeface="+mn-cs"/>
              </a:rPr>
              <a:t>answer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Domain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SuggestionssssssMade</a:t>
            </a:r>
            <a:r>
              <a:rPr lang="fr-FR" sz="1200" kern="1200" dirty="0">
                <a:solidFill>
                  <a:schemeClr val="tx1"/>
                </a:solidFill>
                <a:effectLst/>
                <a:latin typeface="+mn-lt"/>
                <a:ea typeface="+mn-ea"/>
                <a:cs typeface="+mn-cs"/>
              </a:rPr>
              <a:t> data type) to </a:t>
            </a:r>
            <a:r>
              <a:rPr lang="fr-FR" sz="1200" kern="1200" dirty="0" err="1">
                <a:solidFill>
                  <a:schemeClr val="tx1"/>
                </a:solidFill>
                <a:effectLst/>
                <a:latin typeface="+mn-lt"/>
                <a:ea typeface="+mn-ea"/>
                <a:cs typeface="+mn-cs"/>
              </a:rPr>
              <a:t>something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fit the </a:t>
            </a:r>
            <a:r>
              <a:rPr lang="fr-FR" sz="1200" kern="1200" dirty="0" err="1">
                <a:solidFill>
                  <a:schemeClr val="tx1"/>
                </a:solidFill>
                <a:effectLst/>
                <a:latin typeface="+mn-lt"/>
                <a:ea typeface="+mn-ea"/>
                <a:cs typeface="+mn-cs"/>
              </a:rPr>
              <a:t>corresponding</a:t>
            </a:r>
            <a:r>
              <a:rPr lang="fr-FR" sz="1200" kern="1200" dirty="0">
                <a:solidFill>
                  <a:schemeClr val="tx1"/>
                </a:solidFill>
                <a:effectLst/>
                <a:latin typeface="+mn-lt"/>
                <a:ea typeface="+mn-ea"/>
                <a:cs typeface="+mn-cs"/>
              </a:rPr>
              <a:t> infra layer :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an HTTP </a:t>
            </a:r>
            <a:r>
              <a:rPr lang="fr-FR" sz="1200" kern="1200" dirty="0" err="1">
                <a:solidFill>
                  <a:schemeClr val="tx1"/>
                </a:solidFill>
                <a:effectLst/>
                <a:latin typeface="+mn-lt"/>
                <a:ea typeface="+mn-ea"/>
                <a:cs typeface="+mn-cs"/>
              </a:rPr>
              <a:t>response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HTTP Code, content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This </a:t>
            </a:r>
            <a:r>
              <a:rPr lang="fr-FR" sz="1200" b="1" kern="1200" dirty="0" err="1">
                <a:solidFill>
                  <a:schemeClr val="tx1"/>
                </a:solidFill>
                <a:effectLst/>
                <a:latin typeface="+mn-lt"/>
                <a:ea typeface="+mn-ea"/>
                <a:cs typeface="+mn-cs"/>
              </a:rPr>
              <a:t>is</a:t>
            </a:r>
            <a:r>
              <a:rPr lang="fr-FR" sz="1200" b="1"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overall</a:t>
            </a:r>
            <a:r>
              <a:rPr lang="fr-FR" sz="1200" b="1" kern="1200" dirty="0">
                <a:solidFill>
                  <a:schemeClr val="tx1"/>
                </a:solidFill>
                <a:effectLst/>
                <a:latin typeface="+mn-lt"/>
                <a:ea typeface="+mn-ea"/>
                <a:cs typeface="+mn-cs"/>
              </a:rPr>
              <a:t> process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let’s</a:t>
            </a:r>
            <a:r>
              <a:rPr lang="fr-FR" sz="1200" kern="1200" dirty="0">
                <a:solidFill>
                  <a:schemeClr val="tx1"/>
                </a:solidFill>
                <a:effectLst/>
                <a:latin typeface="+mn-lt"/>
                <a:ea typeface="+mn-ea"/>
                <a:cs typeface="+mn-cs"/>
              </a:rPr>
              <a:t> zoom </a:t>
            </a:r>
            <a:r>
              <a:rPr lang="fr-FR" sz="1200" kern="1200" dirty="0" err="1">
                <a:solidFill>
                  <a:schemeClr val="tx1"/>
                </a:solidFill>
                <a:effectLst/>
                <a:latin typeface="+mn-lt"/>
                <a:ea typeface="+mn-ea"/>
                <a:cs typeface="+mn-cs"/>
              </a:rPr>
              <a:t>into</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various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steps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WebController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call the </a:t>
            </a:r>
            <a:r>
              <a:rPr lang="fr-FR" sz="1200" kern="1200" dirty="0" err="1">
                <a:solidFill>
                  <a:schemeClr val="tx1"/>
                </a:solidFill>
                <a:effectLst/>
                <a:latin typeface="+mn-lt"/>
                <a:ea typeface="+mn-ea"/>
                <a:cs typeface="+mn-cs"/>
              </a:rPr>
              <a:t>MakeSuggestions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method</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name</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24</a:t>
            </a:fld>
            <a:endParaRPr lang="en-US"/>
          </a:p>
        </p:txBody>
      </p:sp>
    </p:spTree>
    <p:extLst>
      <p:ext uri="{BB962C8B-B14F-4D97-AF65-F5344CB8AC3E}">
        <p14:creationId xmlns:p14="http://schemas.microsoft.com/office/powerpoint/2010/main" val="13158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Thomas – In </a:t>
            </a:r>
            <a:r>
              <a:rPr lang="fr-FR" sz="1200" kern="1200" dirty="0" err="1">
                <a:solidFill>
                  <a:schemeClr val="tx1"/>
                </a:solidFill>
                <a:effectLst/>
                <a:latin typeface="+mn-lt"/>
                <a:ea typeface="+mn-ea"/>
                <a:cs typeface="+mn-cs"/>
              </a:rPr>
              <a:t>order</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suggest</a:t>
            </a:r>
            <a:r>
              <a:rPr lang="fr-FR" sz="1200" kern="1200" dirty="0">
                <a:solidFill>
                  <a:schemeClr val="tx1"/>
                </a:solidFill>
                <a:effectLst/>
                <a:latin typeface="+mn-lt"/>
                <a:ea typeface="+mn-ea"/>
                <a:cs typeface="+mn-cs"/>
              </a:rPr>
              <a:t> the best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has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AuditoriumSeating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other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word</a:t>
            </a:r>
            <a:r>
              <a:rPr lang="fr-FR" sz="1200" kern="1200" dirty="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Theater </a:t>
            </a:r>
            <a:r>
              <a:rPr lang="fr-FR" sz="1200" kern="1200" dirty="0" err="1">
                <a:solidFill>
                  <a:schemeClr val="tx1"/>
                </a:solidFill>
                <a:effectLst/>
                <a:latin typeface="+mn-lt"/>
                <a:ea typeface="+mn-ea"/>
                <a:cs typeface="+mn-cs"/>
              </a:rPr>
              <a:t>topology</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list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are </a:t>
            </a:r>
            <a:r>
              <a:rPr lang="fr-FR" sz="1200" kern="1200" dirty="0" err="1">
                <a:solidFill>
                  <a:schemeClr val="tx1"/>
                </a:solidFill>
                <a:effectLst/>
                <a:latin typeface="+mn-lt"/>
                <a:ea typeface="+mn-ea"/>
                <a:cs typeface="+mn-cs"/>
              </a:rPr>
              <a:t>already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reserved</a:t>
            </a:r>
            <a:r>
              <a:rPr lang="fr-FR" sz="1200" kern="1200" dirty="0">
                <a:solidFill>
                  <a:schemeClr val="tx1"/>
                </a:solidFill>
                <a:effectLst/>
                <a:latin typeface="+mn-lt"/>
                <a:ea typeface="+mn-ea"/>
                <a:cs typeface="+mn-cs"/>
              </a:rPr>
              <a:t> for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Before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being</a:t>
            </a:r>
            <a:r>
              <a:rPr lang="fr-FR" sz="1200" kern="1200" dirty="0">
                <a:solidFill>
                  <a:schemeClr val="tx1"/>
                </a:solidFill>
                <a:effectLst/>
                <a:latin typeface="+mn-lt"/>
                <a:ea typeface="+mn-ea"/>
                <a:cs typeface="+mn-cs"/>
              </a:rPr>
              <a:t> able to </a:t>
            </a:r>
            <a:r>
              <a:rPr lang="fr-FR" sz="1200" kern="1200" dirty="0" err="1">
                <a:solidFill>
                  <a:schemeClr val="tx1"/>
                </a:solidFill>
                <a:effectLst/>
                <a:latin typeface="+mn-lt"/>
                <a:ea typeface="+mn-ea"/>
                <a:cs typeface="+mn-cs"/>
              </a:rPr>
              <a:t>work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hexagon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SeatAllocator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first </a:t>
            </a:r>
            <a:r>
              <a:rPr lang="fr-FR" sz="1200" kern="1200" dirty="0" err="1">
                <a:solidFill>
                  <a:schemeClr val="tx1"/>
                </a:solidFill>
                <a:effectLst/>
                <a:latin typeface="+mn-lt"/>
                <a:ea typeface="+mn-ea"/>
                <a:cs typeface="+mn-cs"/>
              </a:rPr>
              <a:t>ask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some</a:t>
            </a:r>
            <a:r>
              <a:rPr lang="fr-FR" sz="1200" kern="1200" dirty="0">
                <a:solidFill>
                  <a:schemeClr val="tx1"/>
                </a:solidFill>
                <a:effectLst/>
                <a:latin typeface="+mn-lt"/>
                <a:ea typeface="+mn-ea"/>
                <a:cs typeface="+mn-cs"/>
              </a:rPr>
              <a:t> information to the </a:t>
            </a:r>
            <a:r>
              <a:rPr lang="fr-FR" sz="1200" kern="1200" dirty="0" err="1">
                <a:solidFill>
                  <a:schemeClr val="tx1"/>
                </a:solidFill>
                <a:effectLst/>
                <a:latin typeface="+mn-lt"/>
                <a:ea typeface="+mn-ea"/>
                <a:cs typeface="+mn-cs"/>
              </a:rPr>
              <a:t>outside</a:t>
            </a:r>
            <a:r>
              <a:rPr lang="fr-FR" sz="1200" kern="1200" dirty="0">
                <a:solidFill>
                  <a:schemeClr val="tx1"/>
                </a:solidFill>
                <a:effectLst/>
                <a:latin typeface="+mn-lt"/>
                <a:ea typeface="+mn-ea"/>
                <a:cs typeface="+mn-cs"/>
              </a:rPr>
              <a:t> world (</a:t>
            </a:r>
            <a:r>
              <a:rPr lang="fr-FR" sz="1200" kern="1200" dirty="0" err="1">
                <a:solidFill>
                  <a:schemeClr val="tx1"/>
                </a:solidFill>
                <a:effectLst/>
                <a:latin typeface="+mn-lt"/>
                <a:ea typeface="+mn-ea"/>
                <a:cs typeface="+mn-cs"/>
              </a:rPr>
              <a:t>here</a:t>
            </a:r>
            <a:r>
              <a:rPr lang="fr-FR" sz="1200" kern="1200" dirty="0">
                <a:solidFill>
                  <a:schemeClr val="tx1"/>
                </a:solidFill>
                <a:effectLst/>
                <a:latin typeface="+mn-lt"/>
                <a:ea typeface="+mn-ea"/>
                <a:cs typeface="+mn-cs"/>
              </a:rPr>
              <a:t> 2 </a:t>
            </a:r>
            <a:r>
              <a:rPr lang="fr-FR" sz="1200" kern="1200" dirty="0" err="1">
                <a:solidFill>
                  <a:schemeClr val="tx1"/>
                </a:solidFill>
                <a:effectLst/>
                <a:latin typeface="+mn-lt"/>
                <a:ea typeface="+mn-ea"/>
                <a:cs typeface="+mn-cs"/>
              </a:rPr>
              <a:t>external</a:t>
            </a:r>
            <a:r>
              <a:rPr lang="fr-FR" sz="1200" kern="1200" dirty="0">
                <a:solidFill>
                  <a:schemeClr val="tx1"/>
                </a:solidFill>
                <a:effectLst/>
                <a:latin typeface="+mn-lt"/>
                <a:ea typeface="+mn-ea"/>
                <a:cs typeface="+mn-cs"/>
              </a:rPr>
              <a:t> APIs on the right : Auditorium </a:t>
            </a:r>
            <a:r>
              <a:rPr lang="fr-FR" sz="1200" kern="1200" dirty="0" err="1">
                <a:solidFill>
                  <a:schemeClr val="tx1"/>
                </a:solidFill>
                <a:effectLst/>
                <a:latin typeface="+mn-lt"/>
                <a:ea typeface="+mn-ea"/>
                <a:cs typeface="+mn-cs"/>
              </a:rPr>
              <a:t>Seating</a:t>
            </a:r>
            <a:r>
              <a:rPr lang="fr-FR" sz="1200" kern="1200" dirty="0">
                <a:solidFill>
                  <a:schemeClr val="tx1"/>
                </a:solidFill>
                <a:effectLst/>
                <a:latin typeface="+mn-lt"/>
                <a:ea typeface="+mn-ea"/>
                <a:cs typeface="+mn-cs"/>
              </a:rPr>
              <a:t> API &amp; </a:t>
            </a:r>
            <a:r>
              <a:rPr lang="fr-FR" sz="1200" kern="1200" dirty="0" err="1">
                <a:solidFill>
                  <a:schemeClr val="tx1"/>
                </a:solidFill>
                <a:effectLst/>
                <a:latin typeface="+mn-lt"/>
                <a:ea typeface="+mn-ea"/>
                <a:cs typeface="+mn-cs"/>
              </a:rPr>
              <a:t>Seats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Availability</a:t>
            </a:r>
            <a:r>
              <a:rPr lang="fr-FR" sz="1200" kern="1200" dirty="0">
                <a:solidFill>
                  <a:schemeClr val="tx1"/>
                </a:solidFill>
                <a:effectLst/>
                <a:latin typeface="+mn-lt"/>
                <a:ea typeface="+mn-ea"/>
                <a:cs typeface="+mn-cs"/>
              </a:rPr>
              <a:t> API).</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25</a:t>
            </a:fld>
            <a:endParaRPr lang="en-US"/>
          </a:p>
        </p:txBody>
      </p:sp>
    </p:spTree>
    <p:extLst>
      <p:ext uri="{BB962C8B-B14F-4D97-AF65-F5344CB8AC3E}">
        <p14:creationId xmlns:p14="http://schemas.microsoft.com/office/powerpoint/2010/main" val="160813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Then the hexagon can do its own job which is to find and suggest the best possible combination of seats for this show and this number of people.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26</a:t>
            </a:fld>
            <a:endParaRPr lang="en-US"/>
          </a:p>
        </p:txBody>
      </p:sp>
    </p:spTree>
    <p:extLst>
      <p:ext uri="{BB962C8B-B14F-4D97-AF65-F5344CB8AC3E}">
        <p14:creationId xmlns:p14="http://schemas.microsoft.com/office/powerpoint/2010/main" val="857947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finally, returning the result which is something like : “you can have those 3 seats in pricing tier 1, those 3 other seats in pricing tier 2 etc.</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27</a:t>
            </a:fld>
            <a:endParaRPr lang="en-US"/>
          </a:p>
        </p:txBody>
      </p:sp>
    </p:spTree>
    <p:extLst>
      <p:ext uri="{BB962C8B-B14F-4D97-AF65-F5344CB8AC3E}">
        <p14:creationId xmlns:p14="http://schemas.microsoft.com/office/powerpoint/2010/main" val="172103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sum-up: </a:t>
            </a:r>
          </a:p>
          <a:p>
            <a:endParaRPr lang="en-US" dirty="0"/>
          </a:p>
          <a:p>
            <a:pPr marL="228600" indent="-228600">
              <a:buFont typeface="+mj-lt"/>
              <a:buAutoNum type="arabicPeriod"/>
            </a:pPr>
            <a:r>
              <a:rPr lang="en-US" dirty="0"/>
              <a:t>A request is coming from the web site on the left, handled by a web controller which is our left side adapter here. </a:t>
            </a:r>
          </a:p>
          <a:p>
            <a:pPr marL="228600" indent="-228600">
              <a:buFont typeface="+mj-lt"/>
              <a:buAutoNum type="arabicPeriod"/>
            </a:pPr>
            <a:r>
              <a:rPr lang="en-US" dirty="0"/>
              <a:t>This left side adapter is calling the hexagon through a </a:t>
            </a:r>
            <a:r>
              <a:rPr lang="en-US" dirty="0" err="1"/>
              <a:t>IRequestSuggestions</a:t>
            </a:r>
            <a:r>
              <a:rPr lang="en-US" dirty="0"/>
              <a:t> port belonging to our domain and implemented by the Seat Allocator type. </a:t>
            </a:r>
          </a:p>
          <a:p>
            <a:pPr marL="228600" indent="-228600">
              <a:buFont typeface="+mj-lt"/>
              <a:buAutoNum type="arabicPeriod"/>
            </a:pPr>
            <a:r>
              <a:rPr lang="en-US" dirty="0"/>
              <a:t>The </a:t>
            </a:r>
            <a:r>
              <a:rPr lang="en-US" dirty="0" err="1"/>
              <a:t>SeatAllocator</a:t>
            </a:r>
            <a:r>
              <a:rPr lang="en-US" dirty="0"/>
              <a:t> type from our domain will need first to get an up-to-date </a:t>
            </a:r>
            <a:r>
              <a:rPr lang="en-US" dirty="0" err="1"/>
              <a:t>AuditoriumSeating</a:t>
            </a:r>
            <a:r>
              <a:rPr lang="en-US" dirty="0"/>
              <a:t>. It will ask it through a right-side port named </a:t>
            </a:r>
            <a:r>
              <a:rPr lang="en-US" dirty="0" err="1"/>
              <a:t>IProvideUpToDateAuditoriumSeating</a:t>
            </a:r>
            <a:r>
              <a:rPr lang="en-US" dirty="0"/>
              <a:t> (implemented by a right-side port in purple: the </a:t>
            </a:r>
            <a:r>
              <a:rPr lang="en-US" dirty="0" err="1"/>
              <a:t>AuditoriumSeatingAdapter</a:t>
            </a:r>
            <a:r>
              <a:rPr lang="en-US" dirty="0"/>
              <a:t>). This one will fetch Auditorium Layout in one hand and the list of already reserved seats in the other hand in order to merge them into what we call an up-to-date </a:t>
            </a:r>
            <a:r>
              <a:rPr lang="en-US" dirty="0" err="1"/>
              <a:t>AuditoriumSeating</a:t>
            </a:r>
            <a:r>
              <a:rPr lang="en-US" dirty="0"/>
              <a:t> (meaning: for every seat, you know if it’s already reserved or not)</a:t>
            </a:r>
          </a:p>
          <a:p>
            <a:pPr marL="228600" indent="-228600">
              <a:buFont typeface="+mj-lt"/>
              <a:buAutoNum type="arabicPeriod"/>
            </a:pPr>
            <a:r>
              <a:rPr lang="en-US" dirty="0"/>
              <a:t>Then our business logic can work and will do the job of finding best seats</a:t>
            </a:r>
          </a:p>
          <a:p>
            <a:pPr marL="228600" indent="-228600">
              <a:buFont typeface="+mj-lt"/>
              <a:buAutoNum type="arabicPeriod"/>
            </a:pPr>
            <a:r>
              <a:rPr lang="en-US" dirty="0"/>
              <a:t>Our left-side adapter will get the answer from our </a:t>
            </a:r>
            <a:r>
              <a:rPr lang="en-US" dirty="0" err="1"/>
              <a:t>SeatAllocator</a:t>
            </a:r>
            <a:r>
              <a:rPr lang="en-US" dirty="0"/>
              <a:t>, Adapt it to an HTTP response, and forward it to our client</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28</a:t>
            </a:fld>
            <a:endParaRPr lang="en-US"/>
          </a:p>
        </p:txBody>
      </p:sp>
    </p:spTree>
    <p:extLst>
      <p:ext uri="{BB962C8B-B14F-4D97-AF65-F5344CB8AC3E}">
        <p14:creationId xmlns:p14="http://schemas.microsoft.com/office/powerpoint/2010/main" val="2040220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IMPORTANT: in our case we’ve decided </a:t>
            </a:r>
            <a:r>
              <a:rPr lang="en-US" b="1" dirty="0"/>
              <a:t>to have only one right-side Adapter, </a:t>
            </a:r>
            <a:r>
              <a:rPr lang="en-US" b="0" dirty="0"/>
              <a:t> acting like an Anti-Corruption Layer (</a:t>
            </a:r>
            <a:r>
              <a:rPr lang="en-US" b="1" dirty="0"/>
              <a:t>ACL</a:t>
            </a:r>
            <a:r>
              <a:rPr lang="en-US" b="0" dirty="0"/>
              <a:t>). </a:t>
            </a:r>
          </a:p>
          <a:p>
            <a:endParaRPr lang="en-US" dirty="0"/>
          </a:p>
          <a:p>
            <a:r>
              <a:rPr lang="en-US" dirty="0"/>
              <a:t>We’ve picked that option because we do not want our Domain code making the suggestions to be impacted by organizational changes from the outside. The fact that we need first, to get an Auditorium Layout  and then to combine it with the list of already reserved seats got elsewhere is an implementation detail, an organizational detail that has nothing to do with the very specific domain of finding the bests seats in an auditorium seating. </a:t>
            </a:r>
          </a:p>
          <a:p>
            <a:endParaRPr lang="en-US" dirty="0"/>
          </a:p>
          <a:p>
            <a:r>
              <a:rPr lang="en-US" dirty="0"/>
              <a:t>Worst : it’s an implementation details imposed by external organizations &amp; partners. Hence, the need for an ACL here, as suggested by DDD. </a:t>
            </a:r>
          </a:p>
          <a:p>
            <a:r>
              <a:rPr lang="en-US" dirty="0"/>
              <a:t>And in our case, we implement this ACL at the </a:t>
            </a:r>
            <a:r>
              <a:rPr lang="en-US" dirty="0" err="1"/>
              <a:t>AuditoriumSeatingAdapter</a:t>
            </a:r>
            <a:r>
              <a:rPr lang="en-US" dirty="0"/>
              <a:t> level. But that’s just one option. Another one may be to create and put this code into a dedicated APIs (if many people need this merging/adaptation service. An </a:t>
            </a:r>
            <a:r>
              <a:rPr lang="en-US" dirty="0" err="1"/>
              <a:t>UpToDateAuditoriumSeating</a:t>
            </a:r>
            <a:r>
              <a:rPr lang="en-US" dirty="0"/>
              <a:t> API for instance)</a:t>
            </a:r>
          </a:p>
          <a:p>
            <a:endParaRPr lang="en-US" b="1" dirty="0"/>
          </a:p>
          <a:p>
            <a:r>
              <a:rPr lang="en-US" b="1" dirty="0"/>
              <a:t>But In our case we are the only one interested in that adaptation. Hence we have decided to put this ACL at the Adapter-level. Thus to have only 1 right-side port / adapter.</a:t>
            </a:r>
          </a:p>
          <a:p>
            <a:endParaRPr lang="en-US" dirty="0"/>
          </a:p>
          <a:p>
            <a:r>
              <a:rPr lang="en-US" b="1" dirty="0"/>
              <a:t>Domain Driven Design helped us here to protect our domain code from other Bounded contexts external domain models and breaking changes</a:t>
            </a:r>
            <a:r>
              <a:rPr lang="en-US" dirty="0"/>
              <a:t>.</a:t>
            </a:r>
          </a:p>
          <a:p>
            <a:endParaRPr lang="en-US" dirty="0"/>
          </a:p>
          <a:p>
            <a:r>
              <a:rPr lang="en-US" b="1" dirty="0"/>
              <a:t>This trade-off is important </a:t>
            </a:r>
            <a:r>
              <a:rPr lang="en-US" dirty="0"/>
              <a:t>because </a:t>
            </a:r>
            <a:r>
              <a:rPr lang="en-US" b="1" dirty="0"/>
              <a:t>this is not an orthodox implementation of Alistair’s Hexagonal Architecture </a:t>
            </a:r>
            <a:r>
              <a:rPr lang="en-US" dirty="0"/>
              <a:t>(which focus on the technological aspect of things, not on the various domains and contexts like we do in DDD)</a:t>
            </a:r>
          </a:p>
          <a:p>
            <a:endParaRPr lang="en-US" dirty="0"/>
          </a:p>
          <a:p>
            <a:r>
              <a:rPr lang="en-US" b="1" dirty="0"/>
              <a:t>In an orthodox version of Alistair view, one should have used 2 right-side adapters instead. But this is where I disagree. And we will see that </a:t>
            </a:r>
            <a:r>
              <a:rPr lang="en-US" dirty="0"/>
              <a:t>afterwards, at the end of our session.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29</a:t>
            </a:fld>
            <a:endParaRPr lang="en-US"/>
          </a:p>
        </p:txBody>
      </p:sp>
    </p:spTree>
    <p:extLst>
      <p:ext uri="{BB962C8B-B14F-4D97-AF65-F5344CB8AC3E}">
        <p14:creationId xmlns:p14="http://schemas.microsoft.com/office/powerpoint/2010/main" val="140234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Bruno – </a:t>
            </a:r>
            <a:r>
              <a:rPr lang="en-US" sz="1200" kern="1200" noProof="0" dirty="0">
                <a:solidFill>
                  <a:schemeClr val="tx1"/>
                </a:solidFill>
                <a:effectLst/>
                <a:latin typeface="+mn-lt"/>
                <a:ea typeface="+mn-ea"/>
                <a:cs typeface="+mn-cs"/>
              </a:rPr>
              <a:t>Ok. Let’s take an example. It all start with a request coming from a customer that is saying to our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 want to attend show Z and we are 3. What seats can you suggest to us?”</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a:t>
            </a:fld>
            <a:endParaRPr lang="en-US"/>
          </a:p>
        </p:txBody>
      </p:sp>
    </p:spTree>
    <p:extLst>
      <p:ext uri="{BB962C8B-B14F-4D97-AF65-F5344CB8AC3E}">
        <p14:creationId xmlns:p14="http://schemas.microsoft.com/office/powerpoint/2010/main" val="1355808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That’s it for me Bruno. Now. Can you illustrate us the dynamic involved with Functional Core and Imperative Shell?</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30</a:t>
            </a:fld>
            <a:endParaRPr lang="en-US"/>
          </a:p>
        </p:txBody>
      </p:sp>
    </p:spTree>
    <p:extLst>
      <p:ext uri="{BB962C8B-B14F-4D97-AF65-F5344CB8AC3E}">
        <p14:creationId xmlns:p14="http://schemas.microsoft.com/office/powerpoint/2010/main" val="183702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Yes, Thomas. Let’s see that together!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31</a:t>
            </a:fld>
            <a:endParaRPr lang="en-US"/>
          </a:p>
        </p:txBody>
      </p:sp>
    </p:spTree>
    <p:extLst>
      <p:ext uri="{BB962C8B-B14F-4D97-AF65-F5344CB8AC3E}">
        <p14:creationId xmlns:p14="http://schemas.microsoft.com/office/powerpoint/2010/main" val="6488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Let’s imagine the very same request coming from our web site: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 HTTP GET query asking for Seat Suggestions.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32</a:t>
            </a:fld>
            <a:endParaRPr lang="en-US"/>
          </a:p>
        </p:txBody>
      </p:sp>
    </p:spTree>
    <p:extLst>
      <p:ext uri="{BB962C8B-B14F-4D97-AF65-F5344CB8AC3E}">
        <p14:creationId xmlns:p14="http://schemas.microsoft.com/office/powerpoint/2010/main" val="10224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As your previous example, it’s at the Web controller level that the HTTP request will be handled.</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one will act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Imperative shell for our seat suggestions use case.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contrary to your hexagonal architecture situation, our Imperative Shell, will first fetch all the data needed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our Functional Core.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33</a:t>
            </a:fld>
            <a:endParaRPr lang="en-US"/>
          </a:p>
        </p:txBody>
      </p:sp>
    </p:spTree>
    <p:extLst>
      <p:ext uri="{BB962C8B-B14F-4D97-AF65-F5344CB8AC3E}">
        <p14:creationId xmlns:p14="http://schemas.microsoft.com/office/powerpoint/2010/main" val="80732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Once our imperative shell has everything to call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it will call it as parameters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3 persons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up-to-date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corresponding to show Z.</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pure function of the functional core will do the job and return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SuggestionssssssMade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imperative shell.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34</a:t>
            </a:fld>
            <a:endParaRPr lang="en-US"/>
          </a:p>
        </p:txBody>
      </p:sp>
    </p:spTree>
    <p:extLst>
      <p:ext uri="{BB962C8B-B14F-4D97-AF65-F5344CB8AC3E}">
        <p14:creationId xmlns:p14="http://schemas.microsoft.com/office/powerpoint/2010/main" val="167949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Then, the web controller will adapt this result to an HTTP response and send it to the client.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35</a:t>
            </a:fld>
            <a:endParaRPr lang="en-US"/>
          </a:p>
        </p:txBody>
      </p:sp>
    </p:spTree>
    <p:extLst>
      <p:ext uri="{BB962C8B-B14F-4D97-AF65-F5344CB8AC3E}">
        <p14:creationId xmlns:p14="http://schemas.microsoft.com/office/powerpoint/2010/main" val="1388319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So. To sum-up:</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HTTP Request is received by our web controller</a:t>
            </a: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corresponding request handlers of the web controller will be our Imperative Shell. It will first do some side-effects by calling non-pure functions asking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Up-to-date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AuditoriumSeating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Imperative Shell will then call a pure function belonging to our functional core: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MakeSuggestions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This pure function won’t do any side-effect. Only pure functional domain logic in order to make seat suggestion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the Imperative shell will return the result as an HTTP response that will be sent back to the original caller (the web site).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36</a:t>
            </a:fld>
            <a:endParaRPr lang="en-US"/>
          </a:p>
        </p:txBody>
      </p:sp>
    </p:spTree>
    <p:extLst>
      <p:ext uri="{BB962C8B-B14F-4D97-AF65-F5344CB8AC3E}">
        <p14:creationId xmlns:p14="http://schemas.microsoft.com/office/powerpoint/2010/main" val="211523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Ok. We talked a lot so far. Let’s show some code would you?</a:t>
            </a:r>
          </a:p>
          <a:p>
            <a:endParaRPr lang="en-US" dirty="0"/>
          </a:p>
          <a:p>
            <a:r>
              <a:rPr lang="en-US" dirty="0"/>
              <a:t>And here, we will migrate an hexagonal architecture API into a Functional Core, Imperative shell style.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37</a:t>
            </a:fld>
            <a:endParaRPr lang="en-US"/>
          </a:p>
        </p:txBody>
      </p:sp>
    </p:spTree>
    <p:extLst>
      <p:ext uri="{BB962C8B-B14F-4D97-AF65-F5344CB8AC3E}">
        <p14:creationId xmlns:p14="http://schemas.microsoft.com/office/powerpoint/2010/main" val="34970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38</a:t>
            </a:fld>
            <a:endParaRPr lang="en-US"/>
          </a:p>
        </p:txBody>
      </p:sp>
    </p:spTree>
    <p:extLst>
      <p:ext uri="{BB962C8B-B14F-4D97-AF65-F5344CB8AC3E}">
        <p14:creationId xmlns:p14="http://schemas.microsoft.com/office/powerpoint/2010/main" val="34208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Thomas – You wanted to show us more functional stuffs Bruno?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Bruno - Yes Thomas, I think we can go further with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Mark Seemann has produced a blog post that goes in this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Hey Thomas, can you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push me the code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give me some time to sync.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39</a:t>
            </a:fld>
            <a:endParaRPr lang="en-US"/>
          </a:p>
        </p:txBody>
      </p:sp>
    </p:spTree>
    <p:extLst>
      <p:ext uri="{BB962C8B-B14F-4D97-AF65-F5344CB8AC3E}">
        <p14:creationId xmlns:p14="http://schemas.microsoft.com/office/powerpoint/2010/main" val="180664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Bruno – </a:t>
            </a:r>
            <a:r>
              <a:rPr lang="en-US" dirty="0"/>
              <a:t>The request is sent to our API: </a:t>
            </a:r>
          </a:p>
          <a:p>
            <a:endParaRPr lang="en-US" dirty="0"/>
          </a:p>
          <a:p>
            <a:r>
              <a:rPr lang="en-US" dirty="0"/>
              <a:t>the </a:t>
            </a:r>
            <a:r>
              <a:rPr lang="en-US" b="1" dirty="0" err="1"/>
              <a:t>SeatsSuggestions</a:t>
            </a:r>
            <a:r>
              <a:rPr lang="en-US" b="1" dirty="0"/>
              <a:t> API</a:t>
            </a:r>
            <a:r>
              <a:rPr lang="en-US" dirty="0"/>
              <a:t> in yellow</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a:t>
            </a:fld>
            <a:endParaRPr lang="en-US"/>
          </a:p>
        </p:txBody>
      </p:sp>
    </p:spTree>
    <p:extLst>
      <p:ext uri="{BB962C8B-B14F-4D97-AF65-F5344CB8AC3E}">
        <p14:creationId xmlns:p14="http://schemas.microsoft.com/office/powerpoint/2010/main" val="231715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The motivation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Maybe functor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to bring a functional taste to the object-oriented world.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do that?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languages like Java, C# …, the reference types can be null, leading to a lot of defensive coding.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reality is that programmers sometimes forget to check for a null value, with runtime exceptions as a result.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Maybe class allows to contain a value or not.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Maybe class is instantiated with a value: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Maybe(T item)</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value may be projected through a lambda function.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Maybe&lt;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Func</a:t>
            </a:r>
            <a:r>
              <a:rPr lang="en-US" sz="1800" dirty="0">
                <a:effectLst/>
                <a:latin typeface="Calibri" panose="020F0502020204030204" pitchFamily="34" charset="0"/>
                <a:ea typeface="Calibri" panose="020F0502020204030204" pitchFamily="34" charset="0"/>
                <a:cs typeface="Times New Roman" panose="02020603050405020304" pitchFamily="18" charset="0"/>
              </a:rPr>
              <a:t>&lt;T,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TResult</a:t>
            </a:r>
            <a:r>
              <a:rPr lang="en-US" sz="1800" dirty="0">
                <a:effectLst/>
                <a:latin typeface="Calibri" panose="020F0502020204030204" pitchFamily="34" charset="0"/>
                <a:ea typeface="Calibri" panose="020F0502020204030204" pitchFamily="34" charset="0"/>
                <a:cs typeface="Times New Roman" panose="02020603050405020304" pitchFamily="18" charset="0"/>
              </a:rPr>
              <a:t>&gt; selector)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this value can be returned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GetValueOrFallback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fallbackValue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needed when Maybe has to be instantiated without value, it could mean that some processing has failed.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Further, the Maybe class is a functor, so it allows you to generate functional chains just like functional languages would.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the Maybe class is instantiated, it is no longer possible to corrupt its integrity. If Maybe contains a value, then this value can be enriched, but it will keep its original structure.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See examples in the blog post: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The Maybe functor (ploeh.dk)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40</a:t>
            </a:fld>
            <a:endParaRPr lang="en-US"/>
          </a:p>
        </p:txBody>
      </p:sp>
    </p:spTree>
    <p:extLst>
      <p:ext uri="{BB962C8B-B14F-4D97-AF65-F5344CB8AC3E}">
        <p14:creationId xmlns:p14="http://schemas.microsoft.com/office/powerpoint/2010/main" val="140642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Let’s do that in our code would you?</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41</a:t>
            </a:fld>
            <a:endParaRPr lang="en-US"/>
          </a:p>
        </p:txBody>
      </p:sp>
    </p:spTree>
    <p:extLst>
      <p:ext uri="{BB962C8B-B14F-4D97-AF65-F5344CB8AC3E}">
        <p14:creationId xmlns:p14="http://schemas.microsoft.com/office/powerpoint/2010/main" val="2041134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(End of live code)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42</a:t>
            </a:fld>
            <a:endParaRPr lang="en-US"/>
          </a:p>
        </p:txBody>
      </p:sp>
    </p:spTree>
    <p:extLst>
      <p:ext uri="{BB962C8B-B14F-4D97-AF65-F5344CB8AC3E}">
        <p14:creationId xmlns:p14="http://schemas.microsoft.com/office/powerpoint/2010/main" val="40092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It is essential to understand that it is the pure functions that make the business decisions, but it is the imperative shell that acts on these decisions.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43</a:t>
            </a:fld>
            <a:endParaRPr lang="en-US"/>
          </a:p>
        </p:txBody>
      </p:sp>
    </p:spTree>
    <p:extLst>
      <p:ext uri="{BB962C8B-B14F-4D97-AF65-F5344CB8AC3E}">
        <p14:creationId xmlns:p14="http://schemas.microsoft.com/office/powerpoint/2010/main" val="943177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For educational reasons, we have chosen a simple example where the number of I/O was low.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we represent a sequence of functions?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44</a:t>
            </a:fld>
            <a:endParaRPr lang="en-US"/>
          </a:p>
        </p:txBody>
      </p:sp>
    </p:spTree>
    <p:extLst>
      <p:ext uri="{BB962C8B-B14F-4D97-AF65-F5344CB8AC3E}">
        <p14:creationId xmlns:p14="http://schemas.microsoft.com/office/powerpoint/2010/main" val="1193714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Scott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Wlaschin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a functional programming model called Railway Oriented Programming (ROP), a functional approach to error handling.</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concrete example to understand: we chain the call to the Validate function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UpdateDb</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finally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SendMail</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which constitutes the upper rail. The lower rail is composed of the sequence of functions ensuring error handling. The two-track model is the basis for “rail-oriented programming.”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45</a:t>
            </a:fld>
            <a:endParaRPr lang="en-US"/>
          </a:p>
        </p:txBody>
      </p:sp>
    </p:spTree>
    <p:extLst>
      <p:ext uri="{BB962C8B-B14F-4D97-AF65-F5344CB8AC3E}">
        <p14:creationId xmlns:p14="http://schemas.microsoft.com/office/powerpoint/2010/main" val="784088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Bruno - With Thomas we spoke, a few years ago around a live coding about the reservation of train tickets.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The problem resided in the management of seat reservations within the cars within a train.</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endParaRPr lang="en-GB" dirty="0"/>
          </a:p>
        </p:txBody>
      </p:sp>
      <p:sp>
        <p:nvSpPr>
          <p:cNvPr id="4" name="Slide Number Placeholder 3"/>
          <p:cNvSpPr>
            <a:spLocks noGrp="1"/>
          </p:cNvSpPr>
          <p:nvPr>
            <p:ph type="sldNum" sz="quarter" idx="5"/>
          </p:nvPr>
        </p:nvSpPr>
        <p:spPr/>
        <p:txBody>
          <a:bodyPr/>
          <a:lstStyle/>
          <a:p>
            <a:fld id="{531A69C0-B396-4709-97C8-3A0155301196}" type="slidenum">
              <a:rPr lang="en-US" smtClean="0"/>
              <a:t>46</a:t>
            </a:fld>
            <a:endParaRPr lang="en-US"/>
          </a:p>
        </p:txBody>
      </p:sp>
    </p:spTree>
    <p:extLst>
      <p:ext uri="{BB962C8B-B14F-4D97-AF65-F5344CB8AC3E}">
        <p14:creationId xmlns:p14="http://schemas.microsoft.com/office/powerpoint/2010/main" val="3228149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Our core business was to manage the business rules around the reservation of seats, represented by the bounded context in yellow. To deal with these rules, we depended on other services. Isn't Thomas?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47</a:t>
            </a:fld>
            <a:endParaRPr lang="en-US"/>
          </a:p>
        </p:txBody>
      </p:sp>
    </p:spTree>
    <p:extLst>
      <p:ext uri="{BB962C8B-B14F-4D97-AF65-F5344CB8AC3E}">
        <p14:creationId xmlns:p14="http://schemas.microsoft.com/office/powerpoint/2010/main" val="288389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Within the imperative shell,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48</a:t>
            </a:fld>
            <a:endParaRPr lang="en-US"/>
          </a:p>
        </p:txBody>
      </p:sp>
    </p:spTree>
    <p:extLst>
      <p:ext uri="{BB962C8B-B14F-4D97-AF65-F5344CB8AC3E}">
        <p14:creationId xmlns:p14="http://schemas.microsoft.com/office/powerpoint/2010/main" val="166482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call two impure functions,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GetBookingReference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49</a:t>
            </a:fld>
            <a:endParaRPr lang="en-US"/>
          </a:p>
        </p:txBody>
      </p:sp>
    </p:spTree>
    <p:extLst>
      <p:ext uri="{BB962C8B-B14F-4D97-AF65-F5344CB8AC3E}">
        <p14:creationId xmlns:p14="http://schemas.microsoft.com/office/powerpoint/2010/main" val="322498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What do we need for this job?  We have to ask other backends for information, such as the show Z matching a specific auditorium seating (i.e., the theater's topology for this particular show).</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Yes, our API is making some API calls towards upstream systems handled by other teams and companies (here: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AuditoriumSeating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a:t>
            </a:fld>
            <a:endParaRPr lang="en-US"/>
          </a:p>
        </p:txBody>
      </p:sp>
    </p:spTree>
    <p:extLst>
      <p:ext uri="{BB962C8B-B14F-4D97-AF65-F5344CB8AC3E}">
        <p14:creationId xmlns:p14="http://schemas.microsoft.com/office/powerpoint/2010/main" val="3985635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move into a case of chaining a 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with an impure function,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BookSeatsAdapter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50</a:t>
            </a:fld>
            <a:endParaRPr lang="en-US"/>
          </a:p>
        </p:txBody>
      </p:sp>
    </p:spTree>
    <p:extLst>
      <p:ext uri="{BB962C8B-B14F-4D97-AF65-F5344CB8AC3E}">
        <p14:creationId xmlns:p14="http://schemas.microsoft.com/office/powerpoint/2010/main" val="2198396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Bruno -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note a second projection to transform the Microsoft Task model into a simple type of Reservation to avoid propagating the async keyword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TryReserve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51</a:t>
            </a:fld>
            <a:endParaRPr lang="en-US"/>
          </a:p>
        </p:txBody>
      </p:sp>
    </p:spTree>
    <p:extLst>
      <p:ext uri="{BB962C8B-B14F-4D97-AF65-F5344CB8AC3E}">
        <p14:creationId xmlns:p14="http://schemas.microsoft.com/office/powerpoint/2010/main" val="3911164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52</a:t>
            </a:fld>
            <a:endParaRPr lang="en-US"/>
          </a:p>
        </p:txBody>
      </p:sp>
    </p:spTree>
    <p:extLst>
      <p:ext uri="{BB962C8B-B14F-4D97-AF65-F5344CB8AC3E}">
        <p14:creationId xmlns:p14="http://schemas.microsoft.com/office/powerpoint/2010/main" val="575886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Bruno and Thomas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seems not to be an option, </a:t>
            </a:r>
            <a:r>
              <a:rPr lang="en-US" sz="1800" dirty="0" err="1"/>
              <a:t>eg</a:t>
            </a:r>
            <a:r>
              <a:rPr lang="en-US" sz="18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53</a:t>
            </a:fld>
            <a:endParaRPr lang="en-US"/>
          </a:p>
        </p:txBody>
      </p:sp>
    </p:spTree>
    <p:extLst>
      <p:ext uri="{BB962C8B-B14F-4D97-AF65-F5344CB8AC3E}">
        <p14:creationId xmlns:p14="http://schemas.microsoft.com/office/powerpoint/2010/main" val="324804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a:p>
            <a:endParaRPr lang="en-US" dirty="0"/>
          </a:p>
          <a:p>
            <a:endParaRPr lang="en-US" dirty="0"/>
          </a:p>
          <a:p>
            <a:r>
              <a:rPr lang="en-US" dirty="0"/>
              <a:t>-----</a:t>
            </a:r>
          </a:p>
          <a:p>
            <a:endParaRPr lang="en-US" dirty="0"/>
          </a:p>
          <a:p>
            <a:r>
              <a:rPr lang="en-US" sz="1200" i="1" dirty="0">
                <a:solidFill>
                  <a:schemeClr val="accent4"/>
                </a:solidFill>
              </a:rPr>
              <a:t>* By its requirements Functional Architecture is more extreme (code without mutation) and therefore    more addressable with functional language.</a:t>
            </a:r>
          </a:p>
          <a:p>
            <a:br>
              <a:rPr lang="en-US" sz="1200" i="1" dirty="0">
                <a:solidFill>
                  <a:schemeClr val="accent4"/>
                </a:solidFill>
              </a:rPr>
            </a:br>
            <a:r>
              <a:rPr lang="en-US" sz="1200" i="1" dirty="0">
                <a:solidFill>
                  <a:schemeClr val="accent4"/>
                </a:solidFill>
              </a:rPr>
              <a:t>The hexagonal architecture is more favorable to the OOP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54</a:t>
            </a:fld>
            <a:endParaRPr lang="en-US"/>
          </a:p>
        </p:txBody>
      </p:sp>
    </p:spTree>
    <p:extLst>
      <p:ext uri="{BB962C8B-B14F-4D97-AF65-F5344CB8AC3E}">
        <p14:creationId xmlns:p14="http://schemas.microsoft.com/office/powerpoint/2010/main" val="1942280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55</a:t>
            </a:fld>
            <a:endParaRPr lang="en-US"/>
          </a:p>
        </p:txBody>
      </p:sp>
    </p:spTree>
    <p:extLst>
      <p:ext uri="{BB962C8B-B14F-4D97-AF65-F5344CB8AC3E}">
        <p14:creationId xmlns:p14="http://schemas.microsoft.com/office/powerpoint/2010/main" val="806015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56</a:t>
            </a:fld>
            <a:endParaRPr lang="en-US"/>
          </a:p>
        </p:txBody>
      </p:sp>
    </p:spTree>
    <p:extLst>
      <p:ext uri="{BB962C8B-B14F-4D97-AF65-F5344CB8AC3E}">
        <p14:creationId xmlns:p14="http://schemas.microsoft.com/office/powerpoint/2010/main" val="1037694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Try not to stick to just the patterns you know. Dig, see what exists next, but do not choose a model by mode without being able to justify its use in your context. Be able to explain your design choices.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seems not to be an option, </a:t>
            </a:r>
            <a:r>
              <a:rPr lang="en-US" sz="1200" dirty="0" err="1"/>
              <a:t>eg</a:t>
            </a:r>
            <a:r>
              <a:rPr lang="en-US" sz="1200" dirty="0"/>
              <a:t> in Haskell, can become so in your APIs in java, C #, Kotlin, etc.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Thomas - Attention, an important point: the Domain slightly leaks the infra layer because the sequencing of the function calls is done from outside the functional kernel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My heuristic is therefore to only use it when there is not too much I / O orchestration to do.</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 I think I am not aligned with you on this point. The functional approach is different. The shell imperative orchestrates the business decisions made by the pure functions.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Bruno: This can only work if your domain is coded in a functional style. Here, our business logic had no state; the state was initially injected during the processing of each request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Comparative matrix.</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57</a:t>
            </a:fld>
            <a:endParaRPr lang="en-US"/>
          </a:p>
        </p:txBody>
      </p:sp>
    </p:spTree>
    <p:extLst>
      <p:ext uri="{BB962C8B-B14F-4D97-AF65-F5344CB8AC3E}">
        <p14:creationId xmlns:p14="http://schemas.microsoft.com/office/powerpoint/2010/main" val="63636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by the way…</a:t>
            </a:r>
          </a:p>
          <a:p>
            <a:endParaRPr lang="en-US" dirty="0"/>
          </a:p>
          <a:p>
            <a:r>
              <a:rPr lang="en-US" dirty="0"/>
              <a:t>(long silence)</a:t>
            </a:r>
          </a:p>
          <a:p>
            <a:endParaRPr lang="en-US" dirty="0"/>
          </a:p>
          <a:p>
            <a:r>
              <a:rPr lang="en-US" dirty="0"/>
              <a:t>Does it make sense to compare those 2 patterns?</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58</a:t>
            </a:fld>
            <a:endParaRPr lang="en-US"/>
          </a:p>
        </p:txBody>
      </p:sp>
    </p:spTree>
    <p:extLst>
      <p:ext uri="{BB962C8B-B14F-4D97-AF65-F5344CB8AC3E}">
        <p14:creationId xmlns:p14="http://schemas.microsoft.com/office/powerpoint/2010/main" val="3606855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Does it make sense to compare celery and chocolate? ;-P</a:t>
            </a: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59</a:t>
            </a:fld>
            <a:endParaRPr lang="en-US"/>
          </a:p>
        </p:txBody>
      </p:sp>
    </p:spTree>
    <p:extLst>
      <p:ext uri="{BB962C8B-B14F-4D97-AF65-F5344CB8AC3E}">
        <p14:creationId xmlns:p14="http://schemas.microsoft.com/office/powerpoint/2010/main" val="67957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When receiving our request, the Auditorium seating API is returning the auditorium topology for this show.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a list of rows, seats, corridors, pricing categories for every seat, etc.</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 prochain 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 le slide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d’après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sera Thomas)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a:t>
            </a:fld>
            <a:endParaRPr lang="en-US"/>
          </a:p>
        </p:txBody>
      </p:sp>
    </p:spTree>
    <p:extLst>
      <p:ext uri="{BB962C8B-B14F-4D97-AF65-F5344CB8AC3E}">
        <p14:creationId xmlns:p14="http://schemas.microsoft.com/office/powerpoint/2010/main" val="335222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Does it make sense to compare 2 options that are related to 2 completely different paradigms?</a:t>
            </a:r>
          </a:p>
          <a:p>
            <a:endParaRPr lang="en-US" dirty="0"/>
          </a:p>
          <a:p>
            <a:r>
              <a:rPr lang="en-US" dirty="0"/>
              <a:t>(long silence)</a:t>
            </a:r>
          </a:p>
          <a:p>
            <a:endParaRPr lang="en-US" dirty="0"/>
          </a:p>
          <a:p>
            <a:r>
              <a:rPr lang="en-US" dirty="0"/>
              <a:t>Thomas – I don’t think so. Neither do Bruno. </a:t>
            </a:r>
          </a:p>
          <a:p>
            <a:r>
              <a:rPr lang="en-US" dirty="0"/>
              <a:t>One can observe and learn. But the adoption of one or another will stand with your context (as always). Your team is using Haskell as the language: of course you will use the functional style architecture with I/</a:t>
            </a:r>
            <a:r>
              <a:rPr lang="en-US" dirty="0" err="1"/>
              <a:t>Os</a:t>
            </a:r>
            <a:r>
              <a:rPr lang="en-US" dirty="0"/>
              <a:t> outside your pure functions. Your team is full of juniors coding in Java or C#... It may be more complicated to have pure functions : relying on Value types, closure of operations etc. It’s doable but… more complex.</a:t>
            </a:r>
          </a:p>
          <a:p>
            <a:endParaRPr lang="en-US" dirty="0"/>
          </a:p>
          <a:p>
            <a:r>
              <a:rPr lang="en-US" dirty="0"/>
              <a:t>So…. There is no silver bullet. As always… And that’s good actually. </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60</a:t>
            </a:fld>
            <a:endParaRPr lang="en-US"/>
          </a:p>
        </p:txBody>
      </p:sp>
    </p:spTree>
    <p:extLst>
      <p:ext uri="{BB962C8B-B14F-4D97-AF65-F5344CB8AC3E}">
        <p14:creationId xmlns:p14="http://schemas.microsoft.com/office/powerpoint/2010/main" val="35944669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Faire </a:t>
            </a:r>
            <a:r>
              <a:rPr lang="en-US" dirty="0" err="1"/>
              <a:t>une</a:t>
            </a:r>
            <a:r>
              <a:rPr lang="en-US" dirty="0"/>
              <a:t> pause de 5 sec. </a:t>
            </a:r>
          </a:p>
          <a:p>
            <a:endParaRPr lang="en-US" dirty="0"/>
          </a:p>
          <a:p>
            <a:r>
              <a:rPr lang="en-US" dirty="0"/>
              <a:t>Bruno – Do you want to switch to your screen for the end of the talk?</a:t>
            </a:r>
          </a:p>
          <a:p>
            <a:endParaRPr lang="en-US" dirty="0"/>
          </a:p>
          <a:p>
            <a:r>
              <a:rPr lang="en-US" dirty="0"/>
              <a:t>Thomas- Yes. Let’s do that (et on switch de share screen)</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61</a:t>
            </a:fld>
            <a:endParaRPr lang="en-US"/>
          </a:p>
        </p:txBody>
      </p:sp>
    </p:spTree>
    <p:extLst>
      <p:ext uri="{BB962C8B-B14F-4D97-AF65-F5344CB8AC3E}">
        <p14:creationId xmlns:p14="http://schemas.microsoft.com/office/powerpoint/2010/main" val="692590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Yes. The title of this talk is Beyond Hexagonal Architecture.</a:t>
            </a:r>
          </a:p>
          <a:p>
            <a:endParaRPr lang="en-US" dirty="0"/>
          </a:p>
          <a:p>
            <a:r>
              <a:rPr lang="en-US" dirty="0"/>
              <a:t>So yes, we can use Functional Core in some occasions to replace Hexagonal Architecture with it.</a:t>
            </a:r>
          </a:p>
          <a:p>
            <a:endParaRPr lang="en-US" dirty="0"/>
          </a:p>
          <a:p>
            <a:r>
              <a:rPr lang="en-US" dirty="0"/>
              <a:t>But we can also talking about Hexagonal Architecture in itself…</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62</a:t>
            </a:fld>
            <a:endParaRPr lang="en-US"/>
          </a:p>
        </p:txBody>
      </p:sp>
    </p:spTree>
    <p:extLst>
      <p:ext uri="{BB962C8B-B14F-4D97-AF65-F5344CB8AC3E}">
        <p14:creationId xmlns:p14="http://schemas.microsoft.com/office/powerpoint/2010/main" val="1310401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Because we have a question for you in the audience…</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63</a:t>
            </a:fld>
            <a:endParaRPr lang="en-US"/>
          </a:p>
        </p:txBody>
      </p:sp>
    </p:spTree>
    <p:extLst>
      <p:ext uri="{BB962C8B-B14F-4D97-AF65-F5344CB8AC3E}">
        <p14:creationId xmlns:p14="http://schemas.microsoft.com/office/powerpoint/2010/main" val="3864515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is… Does the following diagram illustrate an Hexagonal Architecture?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64</a:t>
            </a:fld>
            <a:endParaRPr lang="en-US"/>
          </a:p>
        </p:txBody>
      </p:sp>
    </p:spTree>
    <p:extLst>
      <p:ext uri="{BB962C8B-B14F-4D97-AF65-F5344CB8AC3E}">
        <p14:creationId xmlns:p14="http://schemas.microsoft.com/office/powerpoint/2010/main" val="2850159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answer: YES. Because…</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65</a:t>
            </a:fld>
            <a:endParaRPr lang="en-US"/>
          </a:p>
        </p:txBody>
      </p:sp>
    </p:spTree>
    <p:extLst>
      <p:ext uri="{BB962C8B-B14F-4D97-AF65-F5344CB8AC3E}">
        <p14:creationId xmlns:p14="http://schemas.microsoft.com/office/powerpoint/2010/main" val="827858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answer: NO….</a:t>
            </a:r>
          </a:p>
          <a:p>
            <a:endParaRPr lang="en-US" dirty="0"/>
          </a:p>
          <a:p>
            <a:endParaRPr lang="en-US" dirty="0"/>
          </a:p>
          <a:p>
            <a:r>
              <a:rPr lang="en-US" dirty="0"/>
              <a:t>We will let you think about it for one minute.</a:t>
            </a:r>
          </a:p>
          <a:p>
            <a:endParaRPr lang="en-US" dirty="0"/>
          </a:p>
          <a:p>
            <a:r>
              <a:rPr lang="en-US" b="1" dirty="0"/>
              <a:t>Thomas – Kenny: can you please start the poll so that the audience can answer to the question?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66</a:t>
            </a:fld>
            <a:endParaRPr lang="en-US"/>
          </a:p>
        </p:txBody>
      </p:sp>
    </p:spTree>
    <p:extLst>
      <p:ext uri="{BB962C8B-B14F-4D97-AF65-F5344CB8AC3E}">
        <p14:creationId xmlns:p14="http://schemas.microsoft.com/office/powerpoint/2010/main" val="2402398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Following some discussion on twitter a couple of months ago, I wrote an article saying : YES</a:t>
            </a:r>
          </a:p>
          <a:p>
            <a:endParaRPr lang="en-US" dirty="0"/>
          </a:p>
          <a:p>
            <a:r>
              <a:rPr lang="en-US" dirty="0"/>
              <a:t>Yes, for me Hexagonal Architecture has became an Umbrella term nowadays. Especially in the Domain Driven Community</a:t>
            </a:r>
          </a:p>
          <a:p>
            <a:endParaRPr lang="en-US" dirty="0">
              <a:effectLst/>
              <a:ea typeface="Times New Roman" panose="02020603050405020304" pitchFamily="18" charset="0"/>
            </a:endParaRPr>
          </a:p>
          <a:p>
            <a:r>
              <a:rPr lang="en-US" dirty="0">
                <a:effectLst/>
                <a:ea typeface="Times New Roman" panose="02020603050405020304" pitchFamily="18" charset="0"/>
              </a:rPr>
              <a:t>The fuzziness of Alistair’s original article has something in common with Eric Evan's Blue Book. </a:t>
            </a:r>
          </a:p>
          <a:p>
            <a:r>
              <a:rPr lang="en-US" dirty="0">
                <a:effectLst/>
                <a:ea typeface="Times New Roman" panose="02020603050405020304" pitchFamily="18" charset="0"/>
              </a:rPr>
              <a:t>It’s so conducive to various interpretations that it ages really well.</a:t>
            </a:r>
          </a:p>
          <a:p>
            <a:endParaRPr lang="en-US" dirty="0">
              <a:effectLst/>
            </a:endParaRPr>
          </a:p>
          <a:p>
            <a:r>
              <a:rPr lang="en-US" dirty="0">
                <a:effectLst/>
              </a:rPr>
              <a:t>It’s a multi-facet pattern.</a:t>
            </a:r>
          </a:p>
          <a:p>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have the same need as Alistair and pick it for its technological plugins capabilities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One may pick it for testing, like Steve Freeman &amp; Nat Pryce in their tremendous GOOS book</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-like me- pick it because it allows us to protect our domain code from the infrastructure one. What I called the Tactical DDD facet</a:t>
            </a:r>
          </a:p>
          <a:p>
            <a:pPr marL="171450" indent="-171450">
              <a:buFont typeface="Arial" panose="020B0604020202020204" pitchFamily="34" charset="0"/>
              <a:buChar char="•"/>
            </a:pPr>
            <a:r>
              <a:rPr lang="en-US" dirty="0">
                <a:effectLst/>
                <a:ea typeface="Times New Roman" panose="02020603050405020304" pitchFamily="18" charset="0"/>
              </a:rPr>
              <a:t>Another one may –again like me- pick it because it allows us not to have too many layers. Only 2: infra / domain. What I called the Simplicity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pick it in order to have quick feedback; focusing on the domain first and seeing some decision lately, once we know what we need as data store, data base &amp; stuffs</a:t>
            </a:r>
          </a:p>
          <a:p>
            <a:pPr marL="171450" indent="-171450">
              <a:buFont typeface="Arial" panose="020B0604020202020204" pitchFamily="34" charset="0"/>
              <a:buChar char="•"/>
            </a:pPr>
            <a:endParaRPr lang="en-US" dirty="0">
              <a:effectLst/>
              <a:ea typeface="Times New Roman" panose="02020603050405020304" pitchFamily="18" charset="0"/>
            </a:endParaRPr>
          </a:p>
          <a:p>
            <a:pPr marL="171450" indent="-171450">
              <a:buFont typeface="Arial" panose="020B0604020202020204" pitchFamily="34" charset="0"/>
              <a:buChar char="•"/>
            </a:pPr>
            <a:r>
              <a:rPr lang="en-US" dirty="0">
                <a:effectLst/>
                <a:ea typeface="Times New Roman" panose="02020603050405020304" pitchFamily="18" charset="0"/>
              </a:rPr>
              <a:t>Another one may – like me or Julien </a:t>
            </a:r>
            <a:r>
              <a:rPr lang="en-US" dirty="0" err="1">
                <a:effectLst/>
                <a:ea typeface="Times New Roman" panose="02020603050405020304" pitchFamily="18" charset="0"/>
              </a:rPr>
              <a:t>Topçu</a:t>
            </a:r>
            <a:r>
              <a:rPr lang="en-US" dirty="0">
                <a:effectLst/>
                <a:ea typeface="Times New Roman" panose="02020603050405020304" pitchFamily="18" charset="0"/>
              </a:rPr>
              <a:t>- pick it because it allows us to put some strategic DDD and ACLs in right-side adapters. What I called the Strategic DDD facet.</a:t>
            </a:r>
          </a:p>
          <a:p>
            <a:pPr marL="171450" indent="-171450">
              <a:buFont typeface="Arial" panose="020B0604020202020204" pitchFamily="34" charset="0"/>
              <a:buChar char="•"/>
            </a:pPr>
            <a:endParaRPr lang="en-US" dirty="0">
              <a:effectLst/>
              <a:ea typeface="Times New Roman" panose="02020603050405020304" pitchFamily="18" charset="0"/>
            </a:endParaRPr>
          </a:p>
          <a:p>
            <a:pPr marL="0" indent="0">
              <a:buFont typeface="Arial" panose="020B0604020202020204" pitchFamily="34" charset="0"/>
              <a:buNone/>
            </a:pPr>
            <a:r>
              <a:rPr lang="en-US" dirty="0">
                <a:effectLst/>
                <a:ea typeface="Times New Roman" panose="02020603050405020304" pitchFamily="18" charset="0"/>
              </a:rPr>
              <a:t>See?!? This pattern may be chosen for so many reasons, providing so many tradeoffs and options.. That I really think one should continue to use it BEYOND the pure and original technological facet.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And if the community do not agree. If one think it should just remain a way of switching technologies with plug-ins like originally stated by Alistair. We will need to ask ourselves how to name all these facets that –WE- the DDD community used to play with since so many years</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67</a:t>
            </a:fld>
            <a:endParaRPr lang="en-US"/>
          </a:p>
        </p:txBody>
      </p:sp>
    </p:spTree>
    <p:extLst>
      <p:ext uri="{BB962C8B-B14F-4D97-AF65-F5344CB8AC3E}">
        <p14:creationId xmlns:p14="http://schemas.microsoft.com/office/powerpoint/2010/main" val="1309592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And as stated by Rebecca </a:t>
            </a:r>
            <a:r>
              <a:rPr lang="en-US" dirty="0" err="1"/>
              <a:t>Wirfs</a:t>
            </a:r>
            <a:r>
              <a:rPr lang="en-US" dirty="0"/>
              <a:t>-Brock during our discussions on twitter with Alistair, Vaughn, Juan Garrido Paz and Matt Wynne: </a:t>
            </a:r>
          </a:p>
          <a:p>
            <a:endParaRPr lang="en-US" dirty="0"/>
          </a:p>
          <a:p>
            <a:r>
              <a:rPr lang="en-US" dirty="0"/>
              <a:t>“Patterns will transcend their initial writer’s perceptions as people fit them into their own design context”</a:t>
            </a:r>
          </a:p>
          <a:p>
            <a:endParaRPr lang="en-US" dirty="0"/>
          </a:p>
          <a:p>
            <a:endParaRPr lang="en-US" dirty="0"/>
          </a:p>
          <a:p>
            <a:r>
              <a:rPr lang="fr-FR" dirty="0">
                <a:effectLst/>
              </a:rPr>
              <a:t>Tweet: </a:t>
            </a:r>
          </a:p>
          <a:p>
            <a:r>
              <a:rPr lang="fr-FR" dirty="0">
                <a:effectLst/>
              </a:rPr>
              <a:t>https://twitter.com/rebeccawb/status/1333782730732048387?s=20</a:t>
            </a:r>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68</a:t>
            </a:fld>
            <a:endParaRPr lang="en-US"/>
          </a:p>
        </p:txBody>
      </p:sp>
    </p:spTree>
    <p:extLst>
      <p:ext uri="{BB962C8B-B14F-4D97-AF65-F5344CB8AC3E}">
        <p14:creationId xmlns:p14="http://schemas.microsoft.com/office/powerpoint/2010/main" val="39642768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Thomas - And if we finally vote no…</a:t>
            </a:r>
          </a:p>
          <a:p>
            <a:endParaRPr lang="en-US" sz="1200" b="1" cap="all" dirty="0">
              <a:solidFill>
                <a:srgbClr val="D1A2D0"/>
              </a:solidFill>
              <a:latin typeface="Alte Haas Grotesk" panose="02000503000000020004" pitchFamily="2" charset="0"/>
            </a:endParaRPr>
          </a:p>
          <a:p>
            <a:r>
              <a:rPr lang="en-US" sz="1200" b="1" cap="all" dirty="0">
                <a:solidFill>
                  <a:srgbClr val="D1A2D0"/>
                </a:solidFill>
                <a:latin typeface="Alte Haas Grotesk" panose="02000503000000020004" pitchFamily="2" charset="0"/>
              </a:rPr>
              <a:t>T</a:t>
            </a:r>
            <a:r>
              <a:rPr lang="en-GB" sz="1200" b="1" cap="all" dirty="0">
                <a:solidFill>
                  <a:srgbClr val="D1A2D0"/>
                </a:solidFill>
                <a:latin typeface="Alte Haas Grotesk" panose="02000503000000020004" pitchFamily="2" charset="0"/>
              </a:rPr>
              <a:t>he DDD community will have to find new name(s) for all  our usages</a:t>
            </a:r>
            <a:endParaRPr lang="en-GB" sz="1100" b="1" dirty="0">
              <a:solidFill>
                <a:schemeClr val="bg1"/>
              </a:solidFill>
              <a:latin typeface="Alte Haas Grotesk" panose="02000503000000020004" pitchFamily="2" charset="0"/>
            </a:endParaRPr>
          </a:p>
          <a:p>
            <a:endParaRPr lang="en-US" dirty="0"/>
          </a:p>
          <a:p>
            <a:r>
              <a:rPr lang="en-US" dirty="0"/>
              <a:t>But I’m not worried… because this is something the DDD community is kind of expert in: searching the best possible names for thing ;-)</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69</a:t>
            </a:fld>
            <a:endParaRPr lang="en-US"/>
          </a:p>
        </p:txBody>
      </p:sp>
    </p:spTree>
    <p:extLst>
      <p:ext uri="{BB962C8B-B14F-4D97-AF65-F5344CB8AC3E}">
        <p14:creationId xmlns:p14="http://schemas.microsoft.com/office/powerpoint/2010/main" val="415193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This external Auditorium seating API is not aware of which seats are free and which seats are already reserved.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Thomas - Our API in yellow must ask another backend: what are the available seats for this show?</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a:t>
            </a:fld>
            <a:endParaRPr lang="en-US"/>
          </a:p>
        </p:txBody>
      </p:sp>
    </p:spTree>
    <p:extLst>
      <p:ext uri="{BB962C8B-B14F-4D97-AF65-F5344CB8AC3E}">
        <p14:creationId xmlns:p14="http://schemas.microsoft.com/office/powerpoint/2010/main" val="3107207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it’s time for you to thank you for your patience.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probably the time to have some conversations…with those that are still here and want to ask questions or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Kenny, are there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Meanwhile, we will push a list of resource related to our session.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70</a:t>
            </a:fld>
            <a:endParaRPr lang="en-US"/>
          </a:p>
        </p:txBody>
      </p:sp>
    </p:spTree>
    <p:extLst>
      <p:ext uri="{BB962C8B-B14F-4D97-AF65-F5344CB8AC3E}">
        <p14:creationId xmlns:p14="http://schemas.microsoft.com/office/powerpoint/2010/main" val="188841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71</a:t>
            </a:fld>
            <a:endParaRPr lang="en-US"/>
          </a:p>
        </p:txBody>
      </p:sp>
    </p:spTree>
    <p:extLst>
      <p:ext uri="{BB962C8B-B14F-4D97-AF65-F5344CB8AC3E}">
        <p14:creationId xmlns:p14="http://schemas.microsoft.com/office/powerpoint/2010/main" val="4427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Bruno – You’re right. Hence this second call to another back-end: the “Seat availability API.”</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8</a:t>
            </a:fld>
            <a:endParaRPr lang="en-US"/>
          </a:p>
        </p:txBody>
      </p:sp>
    </p:spTree>
    <p:extLst>
      <p:ext uri="{BB962C8B-B14F-4D97-AF65-F5344CB8AC3E}">
        <p14:creationId xmlns:p14="http://schemas.microsoft.com/office/powerpoint/2010/main" val="396295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Bruno – Now that we have both:</a:t>
            </a:r>
          </a:p>
          <a:p>
            <a:pPr marL="171450" indent="-171450">
              <a:buFontTx/>
              <a:buChar char="-"/>
            </a:pPr>
            <a:r>
              <a:rPr lang="en-US" dirty="0"/>
              <a:t>The auditorium Layout and</a:t>
            </a:r>
          </a:p>
          <a:p>
            <a:pPr marL="171450" indent="-171450">
              <a:buFontTx/>
              <a:buChar char="-"/>
            </a:pPr>
            <a:r>
              <a:rPr lang="en-US" dirty="0"/>
              <a:t>For every seat- whether or not they are available (i.e. not reserved or reserved)</a:t>
            </a:r>
          </a:p>
          <a:p>
            <a:pPr marL="0" indent="0">
              <a:buFontTx/>
              <a:buNone/>
            </a:pPr>
            <a:endParaRPr lang="en-US" dirty="0"/>
          </a:p>
          <a:p>
            <a:pPr marL="0" indent="0">
              <a:buFontTx/>
              <a:buNone/>
            </a:pPr>
            <a:r>
              <a:rPr lang="en-US" dirty="0"/>
              <a:t>Our API in yellow can do its job.</a:t>
            </a:r>
          </a:p>
          <a:p>
            <a:pPr marL="0" indent="0">
              <a:buFontTx/>
              <a:buNone/>
            </a:pPr>
            <a:endParaRPr lang="en-US" dirty="0"/>
          </a:p>
          <a:p>
            <a:pPr marL="0" indent="0">
              <a:buFontTx/>
              <a:buNone/>
            </a:pPr>
            <a:endParaRPr lang="en-US" dirty="0"/>
          </a:p>
          <a:p>
            <a:pPr marL="0" indent="0">
              <a:buFontTx/>
              <a:buNone/>
            </a:pPr>
            <a:r>
              <a:rPr lang="en-US" dirty="0"/>
              <a:t>Thomas - Which is… to find the best possible seats for this customer request.</a:t>
            </a:r>
          </a:p>
        </p:txBody>
      </p:sp>
      <p:sp>
        <p:nvSpPr>
          <p:cNvPr id="4" name="Espace réservé du numéro de diapositive 3"/>
          <p:cNvSpPr>
            <a:spLocks noGrp="1"/>
          </p:cNvSpPr>
          <p:nvPr>
            <p:ph type="sldNum" sz="quarter" idx="5"/>
          </p:nvPr>
        </p:nvSpPr>
        <p:spPr/>
        <p:txBody>
          <a:bodyPr/>
          <a:lstStyle/>
          <a:p>
            <a:fld id="{531A69C0-B396-4709-97C8-3A0155301196}" type="slidenum">
              <a:rPr lang="en-US" smtClean="0"/>
              <a:t>9</a:t>
            </a:fld>
            <a:endParaRPr lang="en-US"/>
          </a:p>
        </p:txBody>
      </p:sp>
    </p:spTree>
    <p:extLst>
      <p:ext uri="{BB962C8B-B14F-4D97-AF65-F5344CB8AC3E}">
        <p14:creationId xmlns:p14="http://schemas.microsoft.com/office/powerpoint/2010/main" val="7953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AB805-48B4-49E1-9C35-C0AA2FDFFE5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0A97F26D-D6B9-4369-B497-D082C9F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01164F68-D80D-4BEE-853F-FE4BEE6AC686}"/>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62239E3-3CD7-4E25-ADC5-A668CBF925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5A811D0-4BB7-4476-AD1E-B2984E3ECA9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46817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72EC9-D866-49B4-A370-B22B5CC4E4B0}"/>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794180D-8A45-4F53-BFE1-0C8FAA6A4C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B645462-C729-42B7-ABDD-77A384079E20}"/>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530BD4B-1526-4C4F-9C97-14CE1800FC4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A36E2C2-BC8C-484C-8619-7A7F3D0B772C}"/>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2998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38604F-681D-41AF-ABFA-89364C66FFA0}"/>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666D6CA-FCB7-4159-9435-7CF7A7E9F62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6ED278C-1B81-4287-8CBC-3005F4F5AD8B}"/>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9B66E405-7DC9-4FAD-893E-31811536D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E436F0D-E2E3-44DE-8F47-C66ACE8C825D}"/>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378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94E49-D724-427F-8DC4-EC812434061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D71C95A4-3DCF-40EF-A235-4FF42B23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4FCC2B3-9441-45F7-A55D-561E9E0A37C2}"/>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3F88718-F8B4-4B69-AF4A-6DA05B3CC97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C5DD82C-7391-4A12-B813-FAF45D25E8F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94955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10FA5-44DE-48FD-AE1F-D24D948C015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6D31353-2928-4A36-B647-A3D94B2490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9A8BAF-1D2C-4D02-9451-868F27D1E95D}"/>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5BF5964-AFCD-4009-91C2-F4B4D8BF84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A78616-C2EA-4A89-A64C-8996C7742D7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322459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57039-377B-468E-BCBB-7EF0FB6A97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29196FA-ECC9-4B76-8A2F-297DE4BDB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00225E2-0A76-4453-BA59-9C07EDBCFEC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13104F34-DB71-4A1D-B306-8AEDFE4AC8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5F57AC3-24C1-45C2-ADC1-2537A8213F7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478504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0889-07C5-4748-91A1-A0244C74AB1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3BE2FE7-0CF0-4438-938A-CA3CA5B3178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818BDF5-743F-410A-BEB2-962327BA4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6DD3849-0D28-4DD5-8BBE-E049AFCCB97A}"/>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A98E2B-EC13-4F56-BF29-6BDD64E03AA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2EFE0C8-9E72-4FAD-8925-FE7E166ACC50}"/>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76807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81E34-54AA-423B-9754-414A1A36CEC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DDBBF8D-AD4B-4B00-978C-A4BED9BBA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172F17-C63B-436C-BC7F-1AD90EE419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847955-B986-4FE5-B834-2E35D2E21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2CF57E6-E1AB-4648-A65D-3A1441CF3DD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1FB5E495-494C-4EC8-BE9C-E329ED2A89B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8" name="Espace réservé du pied de page 7">
            <a:extLst>
              <a:ext uri="{FF2B5EF4-FFF2-40B4-BE49-F238E27FC236}">
                <a16:creationId xmlns:a16="http://schemas.microsoft.com/office/drawing/2014/main" id="{DBE96F76-8ABF-44A8-A415-F6B6BD388EC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F439EE98-FE23-41AD-9CD7-4F00FE524BDA}"/>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34773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2F4B-778A-4EAE-B900-A68DDEECC829}"/>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FDE6BBF-58D2-4237-BC82-56B7D25EB82F}"/>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4" name="Espace réservé du pied de page 3">
            <a:extLst>
              <a:ext uri="{FF2B5EF4-FFF2-40B4-BE49-F238E27FC236}">
                <a16:creationId xmlns:a16="http://schemas.microsoft.com/office/drawing/2014/main" id="{B59C7CC2-785F-427E-A1B7-509341FA62C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EB3635-7420-4D90-AC35-B25131801FA5}"/>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625065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691919-493C-4D10-BC13-6B44FA20850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3" name="Espace réservé du pied de page 2">
            <a:extLst>
              <a:ext uri="{FF2B5EF4-FFF2-40B4-BE49-F238E27FC236}">
                <a16:creationId xmlns:a16="http://schemas.microsoft.com/office/drawing/2014/main" id="{FEBDE032-B67D-4BE4-B3E7-1A5F347D5BF2}"/>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45A735F-4A00-467B-9393-DC04E4C19024}"/>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14276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EA074-A4EB-4D19-A348-7BB9146EC6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1796646-04AD-4B17-A0BB-EED371F43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55BAA94C-B6D4-45CC-9A91-53B0D335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50F5E34-3500-423E-96AD-734BD9C38FD5}"/>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DD4A4DD-9D0F-43C8-8284-C1C367690A9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7E6D794-3E8A-422A-8C68-82D812DD0F88}"/>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102327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C077-2343-4725-A86F-F52FA8005B7A}"/>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F48DF29-E0A5-4271-9D7C-D1818D4166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EBBFAD3-1E59-4D89-8E3C-55FDCBCA158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71E65B03-E127-4F94-AC96-E1FA027AF41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67AAC00-4E71-4AF8-BDEC-84A6CD2A731F}"/>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178096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37D4-04C1-4F46-8678-216FDD47C9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6AE03C58-B8F8-45D8-B444-08AAC9CC6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A1BF967-2161-499E-A345-51F930805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6D2B5BF-BDA6-4F5A-9C9B-5284790FCB06}"/>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6" name="Espace réservé du pied de page 5">
            <a:extLst>
              <a:ext uri="{FF2B5EF4-FFF2-40B4-BE49-F238E27FC236}">
                <a16:creationId xmlns:a16="http://schemas.microsoft.com/office/drawing/2014/main" id="{EFC70AC0-925D-41AA-AA79-BC0E73CD022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C0F3EFA-8959-4391-82B1-3ECA25CB3982}"/>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21580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07954-A38C-4B7D-9DBB-6A113F2E8E12}"/>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5579116-E147-4F3F-8973-F4A6D34EDF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8EE2A1A-B1AA-485A-97AB-AE3297EA8FFB}"/>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43A7D11F-1715-4947-89ED-7F4CCD9AD7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42C021E-E4A0-4890-83C5-1EF313ED8491}"/>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409903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1FF99F-6AA8-4CCC-BE3C-9E04624EEA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ED99C874-FC5B-45A2-83A8-E6B0B8284CA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F21B4D6-D549-4131-ABB8-6E0BEB884FE0}"/>
              </a:ext>
            </a:extLst>
          </p:cNvPr>
          <p:cNvSpPr>
            <a:spLocks noGrp="1"/>
          </p:cNvSpPr>
          <p:nvPr>
            <p:ph type="dt" sz="half" idx="10"/>
          </p:nvPr>
        </p:nvSpPr>
        <p:spPr/>
        <p:txBody>
          <a:body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812055DA-1266-458A-8D68-7D2E8AC464A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99A017-76DA-4DA3-9F8F-A3EF438130CF}"/>
              </a:ext>
            </a:extLst>
          </p:cNvPr>
          <p:cNvSpPr>
            <a:spLocks noGrp="1"/>
          </p:cNvSpPr>
          <p:nvPr>
            <p:ph type="sldNum" sz="quarter" idx="12"/>
          </p:nvPr>
        </p:nvSpPr>
        <p:spPr/>
        <p:txBody>
          <a:bodyPr/>
          <a:lstStyle/>
          <a:p>
            <a:fld id="{90102664-E14C-4A0B-B141-4BA3D2CB5527}" type="slidenum">
              <a:rPr lang="en-US" smtClean="0"/>
              <a:t>‹#›</a:t>
            </a:fld>
            <a:endParaRPr lang="en-US"/>
          </a:p>
        </p:txBody>
      </p:sp>
    </p:spTree>
    <p:extLst>
      <p:ext uri="{BB962C8B-B14F-4D97-AF65-F5344CB8AC3E}">
        <p14:creationId xmlns:p14="http://schemas.microsoft.com/office/powerpoint/2010/main" val="292565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D30CB-3E73-41F6-A9C3-35225F4E78C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F628BAA-2D4C-4550-9B84-22C003995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6F0E53-1AEF-4D23-856C-24C22FDD854C}"/>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3104EF3B-01E7-4364-BC75-DD899143B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A4365EA-01AA-41E8-A4FB-93426F3EEE0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026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A82F-CA43-4592-9559-453EFCC7343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F2848FA-F976-46FB-97EF-85DFF584C5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36146546-C07E-44A9-9B3A-1404F76727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D2FF2EB3-D42B-45C2-852F-72CDD372CA9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8326B4CA-A64A-4485-B345-BFB2D348ED5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F005FB8-ABD7-460B-AE55-054245BFC34E}"/>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10259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654F7-66EE-4AC9-82B4-349F23C87A6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DD1E61E9-D5F9-475C-8E93-D5F9A862C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017DA-E807-4A58-8940-B9F61B62606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71278238-7972-4EBD-A5AA-A242B6A00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C9DA7-9B6A-4ADD-A130-C9527460A26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AB3BC5BE-C4CF-40DC-B53F-FD2BA8FA029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8" name="Espace réservé du pied de page 7">
            <a:extLst>
              <a:ext uri="{FF2B5EF4-FFF2-40B4-BE49-F238E27FC236}">
                <a16:creationId xmlns:a16="http://schemas.microsoft.com/office/drawing/2014/main" id="{62795418-6A93-42D5-B1B3-C31360F3278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8048046-AAF2-42BB-AD34-6ED89C386A80}"/>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6549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DC733-FB90-4519-A22E-DE63D80A1C2F}"/>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16CC176B-767A-45FF-8191-1904F75751C8}"/>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4" name="Espace réservé du pied de page 3">
            <a:extLst>
              <a:ext uri="{FF2B5EF4-FFF2-40B4-BE49-F238E27FC236}">
                <a16:creationId xmlns:a16="http://schemas.microsoft.com/office/drawing/2014/main" id="{F7E543EC-A2BA-467B-A4E8-32C8350A3CDD}"/>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35A7EAC-A6E4-4AA8-8AD0-5968A0B6393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251754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541A04A-7BF4-4BE2-BFC7-8B219A65F9E9}"/>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3" name="Espace réservé du pied de page 2">
            <a:extLst>
              <a:ext uri="{FF2B5EF4-FFF2-40B4-BE49-F238E27FC236}">
                <a16:creationId xmlns:a16="http://schemas.microsoft.com/office/drawing/2014/main" id="{1D0200DD-E061-4550-A3E3-F84A18CBCE19}"/>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A5590E0-770A-4372-B945-001A2ADCDFC1}"/>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4817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6736D-3755-41DB-9641-BAC3BE8DCE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141713FC-3019-4127-8144-C49E821D83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E8B0E56-B433-4606-95F7-7C4476C0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D512294-47A8-47B3-BFC4-244F731E4943}"/>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7135A847-5F2F-42C3-A759-9BFA4529478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0545474-7D78-4245-86E1-42D1ADA3F5C4}"/>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327608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FBADE3-7803-41F5-9F2D-3105D114DD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38D5AEDC-2EB4-4CBF-B28D-A982A78D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D0B7842-8F64-4059-BC8C-5A28DB481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771732-6C0D-4726-869D-43C7661EF47D}"/>
              </a:ext>
            </a:extLst>
          </p:cNvPr>
          <p:cNvSpPr>
            <a:spLocks noGrp="1"/>
          </p:cNvSpPr>
          <p:nvPr>
            <p:ph type="dt" sz="half" idx="10"/>
          </p:nvPr>
        </p:nvSpPr>
        <p:spPr/>
        <p:txBody>
          <a:bodyPr/>
          <a:lstStyle/>
          <a:p>
            <a:fld id="{B9AE8509-AB65-4DEE-862D-459040768103}" type="datetimeFigureOut">
              <a:rPr lang="en-US" smtClean="0"/>
              <a:t>2/2/2021</a:t>
            </a:fld>
            <a:endParaRPr lang="en-US"/>
          </a:p>
        </p:txBody>
      </p:sp>
      <p:sp>
        <p:nvSpPr>
          <p:cNvPr id="6" name="Espace réservé du pied de page 5">
            <a:extLst>
              <a:ext uri="{FF2B5EF4-FFF2-40B4-BE49-F238E27FC236}">
                <a16:creationId xmlns:a16="http://schemas.microsoft.com/office/drawing/2014/main" id="{50487297-2389-420B-A808-8DF52A622476}"/>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13E73B4-1E6E-45E0-A9FF-E97EC714EFD6}"/>
              </a:ext>
            </a:extLst>
          </p:cNvPr>
          <p:cNvSpPr>
            <a:spLocks noGrp="1"/>
          </p:cNvSpPr>
          <p:nvPr>
            <p:ph type="sldNum" sz="quarter" idx="12"/>
          </p:nvPr>
        </p:nvSpPr>
        <p:spPr/>
        <p:txBody>
          <a:bodyPr/>
          <a:lstStyle/>
          <a:p>
            <a:fld id="{AD663828-B613-4AE1-A93C-5E3519F46157}" type="slidenum">
              <a:rPr lang="en-US" smtClean="0"/>
              <a:t>‹#›</a:t>
            </a:fld>
            <a:endParaRPr lang="en-US"/>
          </a:p>
        </p:txBody>
      </p:sp>
    </p:spTree>
    <p:extLst>
      <p:ext uri="{BB962C8B-B14F-4D97-AF65-F5344CB8AC3E}">
        <p14:creationId xmlns:p14="http://schemas.microsoft.com/office/powerpoint/2010/main" val="131741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86963F-8012-496B-878E-CA349EC0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822B30B-401E-4204-A7AF-D7F3F0032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43AA98-C03D-48EA-B056-6047F6B32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8509-AB65-4DEE-862D-459040768103}" type="datetimeFigureOut">
              <a:rPr lang="en-US" smtClean="0"/>
              <a:t>2/2/2021</a:t>
            </a:fld>
            <a:endParaRPr lang="en-US"/>
          </a:p>
        </p:txBody>
      </p:sp>
      <p:sp>
        <p:nvSpPr>
          <p:cNvPr id="5" name="Espace réservé du pied de page 4">
            <a:extLst>
              <a:ext uri="{FF2B5EF4-FFF2-40B4-BE49-F238E27FC236}">
                <a16:creationId xmlns:a16="http://schemas.microsoft.com/office/drawing/2014/main" id="{E9C89F5A-F267-41B5-89F0-C5BCD2DED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514D137-D621-4E30-B64A-9FC70CF15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63828-B613-4AE1-A93C-5E3519F46157}" type="slidenum">
              <a:rPr lang="en-US" smtClean="0"/>
              <a:t>‹#›</a:t>
            </a:fld>
            <a:endParaRPr lang="en-US"/>
          </a:p>
        </p:txBody>
      </p:sp>
    </p:spTree>
    <p:extLst>
      <p:ext uri="{BB962C8B-B14F-4D97-AF65-F5344CB8AC3E}">
        <p14:creationId xmlns:p14="http://schemas.microsoft.com/office/powerpoint/2010/main" val="3443073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1F9624-4C3A-4340-9B01-2281C455E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3ABE6C4-83D3-42F3-B408-7D0D094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B71B5A-908A-459E-8971-A01C2CDD9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9CE45-3D13-46B7-8D59-C4D0C24B7188}" type="datetimeFigureOut">
              <a:rPr lang="en-US" smtClean="0"/>
              <a:t>2/2/2021</a:t>
            </a:fld>
            <a:endParaRPr lang="en-US"/>
          </a:p>
        </p:txBody>
      </p:sp>
      <p:sp>
        <p:nvSpPr>
          <p:cNvPr id="5" name="Espace réservé du pied de page 4">
            <a:extLst>
              <a:ext uri="{FF2B5EF4-FFF2-40B4-BE49-F238E27FC236}">
                <a16:creationId xmlns:a16="http://schemas.microsoft.com/office/drawing/2014/main" id="{0D397138-0B01-430F-B255-1934E4B0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08E9B4D3-D479-4B7A-820B-52BCDF8D5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02664-E14C-4A0B-B141-4BA3D2CB5527}" type="slidenum">
              <a:rPr lang="en-US" smtClean="0"/>
              <a:t>‹#›</a:t>
            </a:fld>
            <a:endParaRPr lang="en-US"/>
          </a:p>
        </p:txBody>
      </p:sp>
      <p:pic>
        <p:nvPicPr>
          <p:cNvPr id="7" name="Image 6">
            <a:extLst>
              <a:ext uri="{FF2B5EF4-FFF2-40B4-BE49-F238E27FC236}">
                <a16:creationId xmlns:a16="http://schemas.microsoft.com/office/drawing/2014/main" id="{73552BCD-48AC-4A97-93A9-D31080648BCC}"/>
              </a:ext>
            </a:extLst>
          </p:cNvPr>
          <p:cNvPicPr>
            <a:picLocks noChangeAspect="1"/>
          </p:cNvPicPr>
          <p:nvPr userDrawn="1"/>
        </p:nvPicPr>
        <p:blipFill>
          <a:blip r:embed="rId13"/>
          <a:stretch>
            <a:fillRect/>
          </a:stretch>
        </p:blipFill>
        <p:spPr>
          <a:xfrm>
            <a:off x="0" y="0"/>
            <a:ext cx="12192000" cy="994316"/>
          </a:xfrm>
          <a:prstGeom prst="rect">
            <a:avLst/>
          </a:prstGeom>
        </p:spPr>
      </p:pic>
    </p:spTree>
    <p:extLst>
      <p:ext uri="{BB962C8B-B14F-4D97-AF65-F5344CB8AC3E}">
        <p14:creationId xmlns:p14="http://schemas.microsoft.com/office/powerpoint/2010/main" val="2621748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ouffleurs.org/lieux-culturels/la-colline-theatre-national-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blog.ploeh.dk/2018/03/26/the-maybe-functor/" TargetMode="Externa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235877"/>
            <a:ext cx="0" cy="61743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5924" y="-236019"/>
            <a:ext cx="11862487" cy="1615827"/>
          </a:xfrm>
          <a:prstGeom prst="rect">
            <a:avLst/>
          </a:prstGeom>
          <a:solidFill>
            <a:schemeClr val="tx1"/>
          </a:solidFill>
        </p:spPr>
        <p:txBody>
          <a:bodyPr wrap="square" rtlCol="0">
            <a:spAutoFit/>
          </a:bodyPr>
          <a:lstStyle/>
          <a:p>
            <a:pPr algn="ctr"/>
            <a:endParaRPr lang="en-GB" sz="4400" b="1" cap="all" dirty="0">
              <a:solidFill>
                <a:schemeClr val="bg1"/>
              </a:solidFill>
              <a:latin typeface="Alte Haas Grotesk" charset="0"/>
              <a:ea typeface="Alte Haas Grotesk" charset="0"/>
              <a:cs typeface="Alte Haas Grotesk" charset="0"/>
            </a:endParaRPr>
          </a:p>
          <a:p>
            <a:pPr algn="ctr"/>
            <a:r>
              <a:rPr lang="en-GB" sz="4400" b="1" cap="all" dirty="0">
                <a:solidFill>
                  <a:schemeClr val="bg1"/>
                </a:solidFill>
                <a:latin typeface="Alte Haas Grotesk" charset="0"/>
                <a:ea typeface="Alte Haas Grotesk" charset="0"/>
                <a:cs typeface="Alte Haas Grotesk" charset="0"/>
              </a:rPr>
              <a:t>Beyond Hexagonal architecture</a:t>
            </a:r>
            <a:br>
              <a:rPr lang="en-GB" sz="4400" b="1" cap="all" dirty="0">
                <a:solidFill>
                  <a:schemeClr val="bg1"/>
                </a:solidFill>
                <a:latin typeface="Alte Haas Grotesk" charset="0"/>
                <a:ea typeface="Alte Haas Grotesk" charset="0"/>
                <a:cs typeface="Alte Haas Grotesk" charset="0"/>
              </a:rPr>
            </a:br>
            <a:endParaRPr lang="en-GB" sz="1100" b="1" cap="all" dirty="0">
              <a:solidFill>
                <a:schemeClr val="bg1"/>
              </a:solidFill>
              <a:latin typeface="Alte Haas Grotesk" charset="0"/>
              <a:ea typeface="Alte Haas Grotesk" charset="0"/>
              <a:cs typeface="Alte Haas Grotesk" charset="0"/>
            </a:endParaRPr>
          </a:p>
        </p:txBody>
      </p:sp>
      <p:grpSp>
        <p:nvGrpSpPr>
          <p:cNvPr id="21" name="Group 20">
            <a:extLst>
              <a:ext uri="{FF2B5EF4-FFF2-40B4-BE49-F238E27FC236}">
                <a16:creationId xmlns:a16="http://schemas.microsoft.com/office/drawing/2014/main" id="{6FB6CA95-5D19-496B-86B7-1904C5FFA10B}"/>
              </a:ext>
            </a:extLst>
          </p:cNvPr>
          <p:cNvGrpSpPr/>
          <p:nvPr/>
        </p:nvGrpSpPr>
        <p:grpSpPr>
          <a:xfrm>
            <a:off x="957449" y="6125089"/>
            <a:ext cx="10559951" cy="676737"/>
            <a:chOff x="910624" y="5798518"/>
            <a:chExt cx="10559951" cy="676737"/>
          </a:xfrm>
        </p:grpSpPr>
        <p:pic>
          <p:nvPicPr>
            <p:cNvPr id="15" name="Picture 14">
              <a:extLst>
                <a:ext uri="{FF2B5EF4-FFF2-40B4-BE49-F238E27FC236}">
                  <a16:creationId xmlns:a16="http://schemas.microsoft.com/office/drawing/2014/main" id="{B1DAE97D-5D43-4C85-A5E3-08DB5CED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811" y="5898469"/>
              <a:ext cx="946404" cy="384871"/>
            </a:xfrm>
            <a:prstGeom prst="rect">
              <a:avLst/>
            </a:prstGeom>
          </p:spPr>
        </p:pic>
        <p:sp>
          <p:nvSpPr>
            <p:cNvPr id="16" name="TextBox 15">
              <a:extLst>
                <a:ext uri="{FF2B5EF4-FFF2-40B4-BE49-F238E27FC236}">
                  <a16:creationId xmlns:a16="http://schemas.microsoft.com/office/drawing/2014/main" id="{073ACEE8-9AD5-4FE9-8CA2-D8F05AFA93CB}"/>
                </a:ext>
              </a:extLst>
            </p:cNvPr>
            <p:cNvSpPr txBox="1"/>
            <p:nvPr/>
          </p:nvSpPr>
          <p:spPr>
            <a:xfrm>
              <a:off x="910624" y="5798518"/>
              <a:ext cx="4410676" cy="584775"/>
            </a:xfrm>
            <a:prstGeom prst="rect">
              <a:avLst/>
            </a:prstGeom>
            <a:solidFill>
              <a:schemeClr val="tx1"/>
            </a:solidFill>
          </p:spPr>
          <p:txBody>
            <a:bodyPr wrap="square" rtlCol="0">
              <a:spAutoFit/>
            </a:bodyPr>
            <a:lstStyle/>
            <a:p>
              <a:pPr algn="ctr"/>
              <a:r>
                <a:rPr lang="en-GB" sz="1600" dirty="0">
                  <a:solidFill>
                    <a:schemeClr val="bg1"/>
                  </a:solidFill>
                  <a:latin typeface="Alte Haas Grotesk" charset="0"/>
                  <a:ea typeface="Alte Haas Grotesk" charset="0"/>
                  <a:cs typeface="Alte Haas Grotesk" charset="0"/>
                </a:rPr>
                <a:t>Thomas PIERRAIN</a:t>
              </a:r>
              <a:br>
                <a:rPr lang="en-GB" sz="1600" dirty="0">
                  <a:solidFill>
                    <a:schemeClr val="bg1"/>
                  </a:solidFill>
                  <a:latin typeface="Alte Haas Grotesk" charset="0"/>
                  <a:ea typeface="Alte Haas Grotesk" charset="0"/>
                  <a:cs typeface="Alte Haas Grotesk" charset="0"/>
                </a:rPr>
              </a:br>
              <a:r>
                <a:rPr lang="en-GB" sz="1600" dirty="0">
                  <a:solidFill>
                    <a:schemeClr val="bg1">
                      <a:lumMod val="65000"/>
                    </a:schemeClr>
                  </a:solidFill>
                  <a:latin typeface="Alte Haas Grotesk" charset="0"/>
                  <a:ea typeface="Alte Haas Grotesk" charset="0"/>
                  <a:cs typeface="Alte Haas Grotesk" charset="0"/>
                </a:rPr>
                <a:t>@tpierrain</a:t>
              </a:r>
              <a:endParaRPr lang="en-GB" sz="400" dirty="0">
                <a:solidFill>
                  <a:schemeClr val="bg1">
                    <a:lumMod val="65000"/>
                  </a:schemeClr>
                </a:solidFill>
                <a:latin typeface="Alte Haas Grotesk" charset="0"/>
                <a:ea typeface="Alte Haas Grotesk" charset="0"/>
                <a:cs typeface="Alte Haas Grotesk" charset="0"/>
              </a:endParaRPr>
            </a:p>
          </p:txBody>
        </p:sp>
        <p:sp>
          <p:nvSpPr>
            <p:cNvPr id="18" name="TextBox 17">
              <a:extLst>
                <a:ext uri="{FF2B5EF4-FFF2-40B4-BE49-F238E27FC236}">
                  <a16:creationId xmlns:a16="http://schemas.microsoft.com/office/drawing/2014/main" id="{F1CC9B5A-A281-4E72-B3E4-C77A6D7D9239}"/>
                </a:ext>
              </a:extLst>
            </p:cNvPr>
            <p:cNvSpPr txBox="1"/>
            <p:nvPr/>
          </p:nvSpPr>
          <p:spPr>
            <a:xfrm>
              <a:off x="7059899" y="5828924"/>
              <a:ext cx="4410676" cy="646331"/>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lte Haas Grotesk" charset="0"/>
                  <a:ea typeface="Alte Haas Grotesk" charset="0"/>
                  <a:cs typeface="Alte Haas Grotesk" charset="0"/>
                </a:rPr>
                <a:t>Bruno BOUCARD</a:t>
              </a:r>
              <a:br>
                <a:rPr lang="en-GB" sz="1600" dirty="0">
                  <a:solidFill>
                    <a:schemeClr val="bg1"/>
                  </a:solidFill>
                  <a:latin typeface="Alte Haas Grotesk" charset="0"/>
                  <a:ea typeface="Alte Haas Grotesk" charset="0"/>
                  <a:cs typeface="Alte Haas Grotesk" charset="0"/>
                </a:rPr>
              </a:br>
              <a:r>
                <a:rPr kumimoji="0" lang="en-GB" sz="16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rPr>
                <a:t>@brunoboucard</a:t>
              </a:r>
              <a:endParaRPr kumimoji="0" lang="en-GB" sz="400" b="0" i="0" u="none" strike="noStrike" kern="1200" cap="none" spc="0" normalizeH="0" baseline="0" noProof="0" dirty="0">
                <a:ln>
                  <a:noFill/>
                </a:ln>
                <a:solidFill>
                  <a:prstClr val="white">
                    <a:lumMod val="65000"/>
                  </a:prstClr>
                </a:solidFill>
                <a:effectLst/>
                <a:uLnTx/>
                <a:uFillTx/>
                <a:latin typeface="Alte Haas Grotesk" charset="0"/>
                <a:ea typeface="Alte Haas Grotesk" charset="0"/>
                <a:cs typeface="Alte Haas Grotesk" charset="0"/>
              </a:endParaRPr>
            </a:p>
            <a:p>
              <a:pPr algn="ctr"/>
              <a:endParaRPr lang="en-GB" sz="400" dirty="0">
                <a:solidFill>
                  <a:schemeClr val="bg1"/>
                </a:solidFill>
                <a:latin typeface="Alte Haas Grotesk" charset="0"/>
                <a:ea typeface="Alte Haas Grotesk" charset="0"/>
                <a:cs typeface="Alte Haas Grotesk" charset="0"/>
              </a:endParaRPr>
            </a:p>
          </p:txBody>
        </p:sp>
      </p:grpSp>
      <p:grpSp>
        <p:nvGrpSpPr>
          <p:cNvPr id="32" name="Group 31">
            <a:extLst>
              <a:ext uri="{FF2B5EF4-FFF2-40B4-BE49-F238E27FC236}">
                <a16:creationId xmlns:a16="http://schemas.microsoft.com/office/drawing/2014/main" id="{8CC47601-D1E6-446F-BCB2-4169761FDD93}"/>
              </a:ext>
            </a:extLst>
          </p:cNvPr>
          <p:cNvGrpSpPr/>
          <p:nvPr/>
        </p:nvGrpSpPr>
        <p:grpSpPr>
          <a:xfrm>
            <a:off x="6640195" y="1855441"/>
            <a:ext cx="4877218" cy="3059260"/>
            <a:chOff x="6285193" y="2124383"/>
            <a:chExt cx="4877218" cy="3059260"/>
          </a:xfrm>
        </p:grpSpPr>
        <p:grpSp>
          <p:nvGrpSpPr>
            <p:cNvPr id="25" name="Group 24">
              <a:extLst>
                <a:ext uri="{FF2B5EF4-FFF2-40B4-BE49-F238E27FC236}">
                  <a16:creationId xmlns:a16="http://schemas.microsoft.com/office/drawing/2014/main" id="{01ABFBD1-FBC1-46F9-AC91-B850218F70CC}"/>
                </a:ext>
              </a:extLst>
            </p:cNvPr>
            <p:cNvGrpSpPr/>
            <p:nvPr/>
          </p:nvGrpSpPr>
          <p:grpSpPr>
            <a:xfrm>
              <a:off x="6285193" y="2124383"/>
              <a:ext cx="4877218" cy="3059260"/>
              <a:chOff x="6285193" y="2124383"/>
              <a:chExt cx="4877218" cy="3059260"/>
            </a:xfrm>
          </p:grpSpPr>
          <p:grpSp>
            <p:nvGrpSpPr>
              <p:cNvPr id="6" name="Group 5">
                <a:extLst>
                  <a:ext uri="{FF2B5EF4-FFF2-40B4-BE49-F238E27FC236}">
                    <a16:creationId xmlns:a16="http://schemas.microsoft.com/office/drawing/2014/main" id="{67F9641C-1251-47B8-9DDD-2E3C54BC9F1E}"/>
                  </a:ext>
                </a:extLst>
              </p:cNvPr>
              <p:cNvGrpSpPr/>
              <p:nvPr/>
            </p:nvGrpSpPr>
            <p:grpSpPr>
              <a:xfrm>
                <a:off x="6285193" y="2124383"/>
                <a:ext cx="4877218" cy="3059260"/>
                <a:chOff x="5836502" y="2110434"/>
                <a:chExt cx="6264875" cy="391554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502" y="2110434"/>
                  <a:ext cx="6264875" cy="3915546"/>
                </a:xfrm>
                <a:prstGeom prst="rect">
                  <a:avLst/>
                </a:prstGeom>
              </p:spPr>
            </p:pic>
            <p:sp>
              <p:nvSpPr>
                <p:cNvPr id="4" name="Rectangle 3">
                  <a:extLst>
                    <a:ext uri="{FF2B5EF4-FFF2-40B4-BE49-F238E27FC236}">
                      <a16:creationId xmlns:a16="http://schemas.microsoft.com/office/drawing/2014/main" id="{09C65365-2588-4CD3-9FDF-2FE76771B99E}"/>
                    </a:ext>
                  </a:extLst>
                </p:cNvPr>
                <p:cNvSpPr/>
                <p:nvPr/>
              </p:nvSpPr>
              <p:spPr>
                <a:xfrm>
                  <a:off x="11124781" y="5464816"/>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a:extLst>
                  <a:ext uri="{FF2B5EF4-FFF2-40B4-BE49-F238E27FC236}">
                    <a16:creationId xmlns:a16="http://schemas.microsoft.com/office/drawing/2014/main" id="{7CC52E99-8F6B-43CB-99F3-22AD9737C245}"/>
                  </a:ext>
                </a:extLst>
              </p:cNvPr>
              <p:cNvSpPr/>
              <p:nvPr/>
            </p:nvSpPr>
            <p:spPr>
              <a:xfrm>
                <a:off x="6892904" y="2724137"/>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1E89DC9-8175-47A6-85E4-896C9E0CD4A3}"/>
                  </a:ext>
                </a:extLst>
              </p:cNvPr>
              <p:cNvSpPr/>
              <p:nvPr/>
            </p:nvSpPr>
            <p:spPr>
              <a:xfrm>
                <a:off x="10237077" y="2840594"/>
                <a:ext cx="580488" cy="588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a:extLst>
                <a:ext uri="{FF2B5EF4-FFF2-40B4-BE49-F238E27FC236}">
                  <a16:creationId xmlns:a16="http://schemas.microsoft.com/office/drawing/2014/main" id="{8C1146F8-DEBE-4E1F-B84E-42664E4FA814}"/>
                </a:ext>
              </a:extLst>
            </p:cNvPr>
            <p:cNvSpPr/>
            <p:nvPr/>
          </p:nvSpPr>
          <p:spPr>
            <a:xfrm>
              <a:off x="9170637" y="225017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 29">
            <a:extLst>
              <a:ext uri="{FF2B5EF4-FFF2-40B4-BE49-F238E27FC236}">
                <a16:creationId xmlns:a16="http://schemas.microsoft.com/office/drawing/2014/main" id="{EF11FBFA-76FD-4666-A3DC-9EB6D3BAC3CD}"/>
              </a:ext>
            </a:extLst>
          </p:cNvPr>
          <p:cNvGrpSpPr/>
          <p:nvPr/>
        </p:nvGrpSpPr>
        <p:grpSpPr>
          <a:xfrm>
            <a:off x="632751" y="1840200"/>
            <a:ext cx="4963435" cy="3059261"/>
            <a:chOff x="460629" y="2109142"/>
            <a:chExt cx="4963435" cy="3059261"/>
          </a:xfrm>
        </p:grpSpPr>
        <p:grpSp>
          <p:nvGrpSpPr>
            <p:cNvPr id="12" name="Group 11">
              <a:extLst>
                <a:ext uri="{FF2B5EF4-FFF2-40B4-BE49-F238E27FC236}">
                  <a16:creationId xmlns:a16="http://schemas.microsoft.com/office/drawing/2014/main" id="{833649C6-4A6E-46EA-AD62-F437198D71F6}"/>
                </a:ext>
              </a:extLst>
            </p:cNvPr>
            <p:cNvGrpSpPr/>
            <p:nvPr/>
          </p:nvGrpSpPr>
          <p:grpSpPr>
            <a:xfrm>
              <a:off x="460629" y="2109142"/>
              <a:ext cx="4877218" cy="3059261"/>
              <a:chOff x="460629" y="2109142"/>
              <a:chExt cx="4877218" cy="3059261"/>
            </a:xfrm>
          </p:grpSpPr>
          <p:grpSp>
            <p:nvGrpSpPr>
              <p:cNvPr id="3" name="Group 2">
                <a:extLst>
                  <a:ext uri="{FF2B5EF4-FFF2-40B4-BE49-F238E27FC236}">
                    <a16:creationId xmlns:a16="http://schemas.microsoft.com/office/drawing/2014/main" id="{D68C1969-1557-442A-9191-9ABBC999DB69}"/>
                  </a:ext>
                </a:extLst>
              </p:cNvPr>
              <p:cNvGrpSpPr/>
              <p:nvPr/>
            </p:nvGrpSpPr>
            <p:grpSpPr>
              <a:xfrm>
                <a:off x="460629" y="2109142"/>
                <a:ext cx="4877218" cy="3059261"/>
                <a:chOff x="-852621" y="2110434"/>
                <a:chExt cx="6264875" cy="391554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21" y="2110434"/>
                  <a:ext cx="6264875" cy="3915547"/>
                </a:xfrm>
                <a:prstGeom prst="rect">
                  <a:avLst/>
                </a:prstGeom>
              </p:spPr>
            </p:pic>
            <p:sp>
              <p:nvSpPr>
                <p:cNvPr id="2" name="Rectangle 1">
                  <a:extLst>
                    <a:ext uri="{FF2B5EF4-FFF2-40B4-BE49-F238E27FC236}">
                      <a16:creationId xmlns:a16="http://schemas.microsoft.com/office/drawing/2014/main" id="{70E9CAC4-B954-48E8-97E5-532C36543DD5}"/>
                    </a:ext>
                  </a:extLst>
                </p:cNvPr>
                <p:cNvSpPr/>
                <p:nvPr/>
              </p:nvSpPr>
              <p:spPr>
                <a:xfrm>
                  <a:off x="4461696" y="5443231"/>
                  <a:ext cx="745648" cy="372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a:extLst>
                  <a:ext uri="{FF2B5EF4-FFF2-40B4-BE49-F238E27FC236}">
                    <a16:creationId xmlns:a16="http://schemas.microsoft.com/office/drawing/2014/main" id="{DD03546D-EA30-4B6F-8FD9-EF564E1AB27D}"/>
                  </a:ext>
                </a:extLst>
              </p:cNvPr>
              <p:cNvSpPr/>
              <p:nvPr/>
            </p:nvSpPr>
            <p:spPr>
              <a:xfrm>
                <a:off x="1558463" y="2358801"/>
                <a:ext cx="580488" cy="365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2B202C3-682E-42DD-841C-539788C003DD}"/>
                  </a:ext>
                </a:extLst>
              </p:cNvPr>
              <p:cNvSpPr/>
              <p:nvPr/>
            </p:nvSpPr>
            <p:spPr>
              <a:xfrm>
                <a:off x="4428184" y="3429001"/>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32785A2-927E-47A2-AE55-1C8107391C6C}"/>
                  </a:ext>
                </a:extLst>
              </p:cNvPr>
              <p:cNvSpPr/>
              <p:nvPr/>
            </p:nvSpPr>
            <p:spPr>
              <a:xfrm>
                <a:off x="3936481" y="4439357"/>
                <a:ext cx="580488" cy="570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2C828F0C-A57F-4565-A23F-8D4B91B91AB4}"/>
                </a:ext>
              </a:extLst>
            </p:cNvPr>
            <p:cNvSpPr/>
            <p:nvPr/>
          </p:nvSpPr>
          <p:spPr>
            <a:xfrm>
              <a:off x="3432303" y="2238227"/>
              <a:ext cx="1991761" cy="291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0B85EE3B-B2D4-438C-A9C2-3AB10675D622}"/>
              </a:ext>
            </a:extLst>
          </p:cNvPr>
          <p:cNvSpPr/>
          <p:nvPr/>
        </p:nvSpPr>
        <p:spPr>
          <a:xfrm>
            <a:off x="2535334" y="3127023"/>
            <a:ext cx="1086026" cy="507999"/>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Hexagon (domain)</a:t>
            </a:r>
          </a:p>
        </p:txBody>
      </p:sp>
      <p:sp>
        <p:nvSpPr>
          <p:cNvPr id="27" name="Rectangle 26">
            <a:extLst>
              <a:ext uri="{FF2B5EF4-FFF2-40B4-BE49-F238E27FC236}">
                <a16:creationId xmlns:a16="http://schemas.microsoft.com/office/drawing/2014/main" id="{D3C69858-1379-47D0-B9BF-5F13CB0C4DFF}"/>
              </a:ext>
            </a:extLst>
          </p:cNvPr>
          <p:cNvSpPr/>
          <p:nvPr/>
        </p:nvSpPr>
        <p:spPr>
          <a:xfrm>
            <a:off x="8114147" y="3724563"/>
            <a:ext cx="2108899" cy="62282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37137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5558720" y="367702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681FE825-626E-43CE-A34A-051FCBA422A0}"/>
              </a:ext>
            </a:extLst>
          </p:cNvPr>
          <p:cNvGrpSpPr/>
          <p:nvPr/>
        </p:nvGrpSpPr>
        <p:grpSpPr>
          <a:xfrm>
            <a:off x="5907775" y="4371761"/>
            <a:ext cx="385713" cy="364294"/>
            <a:chOff x="5689595" y="5134353"/>
            <a:chExt cx="385713" cy="364294"/>
          </a:xfrm>
        </p:grpSpPr>
        <p:sp>
          <p:nvSpPr>
            <p:cNvPr id="14" name="Arrow: Curved Down 13">
              <a:extLst>
                <a:ext uri="{FF2B5EF4-FFF2-40B4-BE49-F238E27FC236}">
                  <a16:creationId xmlns:a16="http://schemas.microsoft.com/office/drawing/2014/main" id="{08CEC25F-43B7-459F-A926-F0FC9E746E47}"/>
                </a:ext>
              </a:extLst>
            </p:cNvPr>
            <p:cNvSpPr/>
            <p:nvPr/>
          </p:nvSpPr>
          <p:spPr>
            <a:xfrm rot="8565192">
              <a:off x="5836950" y="5330301"/>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C0D5E4FB-58E8-464E-B376-79E0E9F97506}"/>
                </a:ext>
              </a:extLst>
            </p:cNvPr>
            <p:cNvSpPr/>
            <p:nvPr/>
          </p:nvSpPr>
          <p:spPr>
            <a:xfrm rot="19489358">
              <a:off x="5689595" y="5134353"/>
              <a:ext cx="238358" cy="168346"/>
            </a:xfrm>
            <a:prstGeom prst="curvedDownArrow">
              <a:avLst/>
            </a:prstGeom>
            <a:solidFill>
              <a:srgbClr val="FFCC0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155200A3-E5B4-490C-972E-9CD2C5BE4C32}"/>
              </a:ext>
            </a:extLst>
          </p:cNvPr>
          <p:cNvSpPr txBox="1"/>
          <p:nvPr/>
        </p:nvSpPr>
        <p:spPr>
          <a:xfrm>
            <a:off x="5293599" y="4846791"/>
            <a:ext cx="1547136" cy="276999"/>
          </a:xfrm>
          <a:prstGeom prst="rect">
            <a:avLst/>
          </a:prstGeom>
          <a:noFill/>
        </p:spPr>
        <p:txBody>
          <a:bodyPr wrap="square" rtlCol="0">
            <a:spAutoFit/>
          </a:bodyPr>
          <a:lstStyle/>
          <a:p>
            <a:pPr algn="ctr"/>
            <a:r>
              <a:rPr lang="en-GB" sz="1200" b="1" dirty="0">
                <a:solidFill>
                  <a:srgbClr val="FFCC0C"/>
                </a:solidFill>
              </a:rPr>
              <a:t>OUR CORE DOMAIN</a:t>
            </a:r>
          </a:p>
        </p:txBody>
      </p:sp>
      <p:sp>
        <p:nvSpPr>
          <p:cNvPr id="25" name="TextBox 24">
            <a:extLst>
              <a:ext uri="{FF2B5EF4-FFF2-40B4-BE49-F238E27FC236}">
                <a16:creationId xmlns:a16="http://schemas.microsoft.com/office/drawing/2014/main" id="{DE3BCF40-3DA5-4EAE-A674-0EBD8C2EBD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8" name="TextBox 27">
            <a:extLst>
              <a:ext uri="{FF2B5EF4-FFF2-40B4-BE49-F238E27FC236}">
                <a16:creationId xmlns:a16="http://schemas.microsoft.com/office/drawing/2014/main" id="{5E905E0F-2CBB-49A5-BED7-FE507F5A13EE}"/>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252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24" name="Group 23">
            <a:extLst>
              <a:ext uri="{FF2B5EF4-FFF2-40B4-BE49-F238E27FC236}">
                <a16:creationId xmlns:a16="http://schemas.microsoft.com/office/drawing/2014/main" id="{97A6DEBF-8626-4229-8F86-F51D033B8985}"/>
              </a:ext>
            </a:extLst>
          </p:cNvPr>
          <p:cNvGrpSpPr/>
          <p:nvPr/>
        </p:nvGrpSpPr>
        <p:grpSpPr>
          <a:xfrm>
            <a:off x="5559552" y="3675888"/>
            <a:ext cx="1212737" cy="617861"/>
            <a:chOff x="1401521" y="2854660"/>
            <a:chExt cx="1212737" cy="617861"/>
          </a:xfrm>
        </p:grpSpPr>
        <p:grpSp>
          <p:nvGrpSpPr>
            <p:cNvPr id="25" name="Group 24">
              <a:extLst>
                <a:ext uri="{FF2B5EF4-FFF2-40B4-BE49-F238E27FC236}">
                  <a16:creationId xmlns:a16="http://schemas.microsoft.com/office/drawing/2014/main" id="{8DD7C4B7-D0FC-4C64-94F8-1985FC8A773E}"/>
                </a:ext>
              </a:extLst>
            </p:cNvPr>
            <p:cNvGrpSpPr/>
            <p:nvPr/>
          </p:nvGrpSpPr>
          <p:grpSpPr>
            <a:xfrm>
              <a:off x="1401521" y="2854660"/>
              <a:ext cx="1212737" cy="617861"/>
              <a:chOff x="6489605" y="3639079"/>
              <a:chExt cx="1212737" cy="617861"/>
            </a:xfrm>
          </p:grpSpPr>
          <p:pic>
            <p:nvPicPr>
              <p:cNvPr id="32" name="Picture 31">
                <a:extLst>
                  <a:ext uri="{FF2B5EF4-FFF2-40B4-BE49-F238E27FC236}">
                    <a16:creationId xmlns:a16="http://schemas.microsoft.com/office/drawing/2014/main" id="{859E0056-F3BA-42D7-B1F3-8D913F8E3430}"/>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33" name="Rectangle 32">
                <a:extLst>
                  <a:ext uri="{FF2B5EF4-FFF2-40B4-BE49-F238E27FC236}">
                    <a16:creationId xmlns:a16="http://schemas.microsoft.com/office/drawing/2014/main" id="{1197157C-7C74-4660-9EFD-F0400A6EA14C}"/>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82DBEE-B2F2-452D-9CFD-24F38B8A51FE}"/>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15A45C8-2531-467A-9096-36A5344D2765}"/>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079C323-04D6-4A6E-B94E-546A0F15436E}"/>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8258193-C133-4EDF-B288-E2DAD5F26BCF}"/>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573418F-7CAC-4D9C-86A9-C4D0AEA364A8}"/>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a:extLst>
                <a:ext uri="{FF2B5EF4-FFF2-40B4-BE49-F238E27FC236}">
                  <a16:creationId xmlns:a16="http://schemas.microsoft.com/office/drawing/2014/main" id="{5215AA77-5614-42B7-9C75-AAD9F4B05008}"/>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28A576B-52A8-4691-9373-5C01F2875A38}"/>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3C12665-2376-4CF5-B129-B596EB81B3E0}"/>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E7D719C2-EBD2-4DE3-BD86-3C065301C06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40" name="TextBox 39">
            <a:extLst>
              <a:ext uri="{FF2B5EF4-FFF2-40B4-BE49-F238E27FC236}">
                <a16:creationId xmlns:a16="http://schemas.microsoft.com/office/drawing/2014/main" id="{BDE788C3-DB2E-4319-9728-EA477581C248}"/>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21385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82B08930-715D-4DD6-AEA8-248C909E1C9B}"/>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FC5BEE4B-B294-4472-B705-C455975BF8B4}"/>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3147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sp>
        <p:nvSpPr>
          <p:cNvPr id="35" name="TextBox 34">
            <a:extLst>
              <a:ext uri="{FF2B5EF4-FFF2-40B4-BE49-F238E27FC236}">
                <a16:creationId xmlns:a16="http://schemas.microsoft.com/office/drawing/2014/main" id="{0B7C584E-5475-4528-B046-7B206D14A432}"/>
              </a:ext>
            </a:extLst>
          </p:cNvPr>
          <p:cNvSpPr txBox="1"/>
          <p:nvPr/>
        </p:nvSpPr>
        <p:spPr>
          <a:xfrm>
            <a:off x="1960011" y="3304398"/>
            <a:ext cx="3288699" cy="954107"/>
          </a:xfrm>
          <a:prstGeom prst="rect">
            <a:avLst/>
          </a:prstGeom>
          <a:noFill/>
        </p:spPr>
        <p:txBody>
          <a:bodyPr wrap="square" rtlCol="0">
            <a:spAutoFit/>
          </a:bodyPr>
          <a:lstStyle/>
          <a:p>
            <a:pPr algn="ctr"/>
            <a:r>
              <a:rPr lang="en-GB" sz="1400" dirty="0">
                <a:solidFill>
                  <a:srgbClr val="FFCC0C"/>
                </a:solidFill>
              </a:rPr>
              <a:t>“Ok. You can have seats </a:t>
            </a:r>
          </a:p>
          <a:p>
            <a:pPr algn="ctr"/>
            <a:r>
              <a:rPr lang="en-GB" sz="1400" dirty="0">
                <a:solidFill>
                  <a:srgbClr val="FFCC0C"/>
                </a:solidFill>
              </a:rPr>
              <a:t>A1, A2, A3 in pricing tier 1, </a:t>
            </a:r>
          </a:p>
          <a:p>
            <a:pPr algn="ctr"/>
            <a:r>
              <a:rPr lang="en-GB" sz="1400" dirty="0">
                <a:solidFill>
                  <a:srgbClr val="FFCC0C"/>
                </a:solidFill>
              </a:rPr>
              <a:t>C4, C5, C6 in pricing tier 2</a:t>
            </a:r>
          </a:p>
          <a:p>
            <a:pPr algn="ctr"/>
            <a:r>
              <a:rPr lang="en-GB" sz="1400" dirty="0">
                <a:solidFill>
                  <a:srgbClr val="FFCC0C"/>
                </a:solidFill>
              </a:rPr>
              <a:t>…”</a:t>
            </a:r>
          </a:p>
        </p:txBody>
      </p:sp>
      <p:grpSp>
        <p:nvGrpSpPr>
          <p:cNvPr id="5" name="Group 4">
            <a:extLst>
              <a:ext uri="{FF2B5EF4-FFF2-40B4-BE49-F238E27FC236}">
                <a16:creationId xmlns:a16="http://schemas.microsoft.com/office/drawing/2014/main" id="{B2C9199F-7444-45D8-A85B-2E179D0B5CBA}"/>
              </a:ext>
            </a:extLst>
          </p:cNvPr>
          <p:cNvGrpSpPr/>
          <p:nvPr/>
        </p:nvGrpSpPr>
        <p:grpSpPr>
          <a:xfrm>
            <a:off x="1401521" y="2854660"/>
            <a:ext cx="1212737" cy="617861"/>
            <a:chOff x="1401521" y="2854660"/>
            <a:chExt cx="1212737" cy="617861"/>
          </a:xfrm>
        </p:grpSpPr>
        <p:grpSp>
          <p:nvGrpSpPr>
            <p:cNvPr id="14" name="Group 13">
              <a:extLst>
                <a:ext uri="{FF2B5EF4-FFF2-40B4-BE49-F238E27FC236}">
                  <a16:creationId xmlns:a16="http://schemas.microsoft.com/office/drawing/2014/main" id="{8015E782-E1B2-4F1E-BC37-958E3F2DE07D}"/>
                </a:ext>
              </a:extLst>
            </p:cNvPr>
            <p:cNvGrpSpPr/>
            <p:nvPr/>
          </p:nvGrpSpPr>
          <p:grpSpPr>
            <a:xfrm>
              <a:off x="1401521" y="2854660"/>
              <a:ext cx="1212737" cy="617861"/>
              <a:chOff x="6489605" y="3639079"/>
              <a:chExt cx="1212737" cy="617861"/>
            </a:xfrm>
          </p:grpSpPr>
          <p:pic>
            <p:nvPicPr>
              <p:cNvPr id="16" name="Picture 15">
                <a:extLst>
                  <a:ext uri="{FF2B5EF4-FFF2-40B4-BE49-F238E27FC236}">
                    <a16:creationId xmlns:a16="http://schemas.microsoft.com/office/drawing/2014/main" id="{E15FDEDC-CD3C-4F08-A3F4-D208BF35D875}"/>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19" name="Rectangle 18">
                <a:extLst>
                  <a:ext uri="{FF2B5EF4-FFF2-40B4-BE49-F238E27FC236}">
                    <a16:creationId xmlns:a16="http://schemas.microsoft.com/office/drawing/2014/main" id="{4E97620C-725D-44AF-B7DC-2784D50EDEE0}"/>
                  </a:ext>
                </a:extLst>
              </p:cNvPr>
              <p:cNvSpPr/>
              <p:nvPr/>
            </p:nvSpPr>
            <p:spPr>
              <a:xfrm>
                <a:off x="6954055" y="3771902"/>
                <a:ext cx="711262"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132AE8-CDDE-4227-AA8C-DDE044BBC187}"/>
                  </a:ext>
                </a:extLst>
              </p:cNvPr>
              <p:cNvSpPr/>
              <p:nvPr/>
            </p:nvSpPr>
            <p:spPr>
              <a:xfrm>
                <a:off x="6650841" y="3839615"/>
                <a:ext cx="1014475" cy="5862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462327D-F9FD-4014-82E1-8ECB092D5E80}"/>
                  </a:ext>
                </a:extLst>
              </p:cNvPr>
              <p:cNvSpPr/>
              <p:nvPr/>
            </p:nvSpPr>
            <p:spPr>
              <a:xfrm>
                <a:off x="6749267" y="3978594"/>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2ADABB2-6494-4895-A005-87A7955889A8}"/>
                  </a:ext>
                </a:extLst>
              </p:cNvPr>
              <p:cNvSpPr/>
              <p:nvPr/>
            </p:nvSpPr>
            <p:spPr>
              <a:xfrm>
                <a:off x="6963217" y="4050701"/>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CBAFFC-3337-4431-A79B-77D29E885EAA}"/>
                  </a:ext>
                </a:extLst>
              </p:cNvPr>
              <p:cNvSpPr/>
              <p:nvPr/>
            </p:nvSpPr>
            <p:spPr>
              <a:xfrm>
                <a:off x="6864989" y="4117475"/>
                <a:ext cx="389722" cy="62010"/>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B84D4F2-33C6-4D41-807A-66CA293EDEF9}"/>
                  </a:ext>
                </a:extLst>
              </p:cNvPr>
              <p:cNvSpPr/>
              <p:nvPr/>
            </p:nvSpPr>
            <p:spPr>
              <a:xfrm>
                <a:off x="7372349" y="4117474"/>
                <a:ext cx="317201" cy="67713"/>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D14E2C5-0051-4246-8897-EBACCD640DA5}"/>
                </a:ext>
              </a:extLst>
            </p:cNvPr>
            <p:cNvSpPr/>
            <p:nvPr/>
          </p:nvSpPr>
          <p:spPr>
            <a:xfrm>
              <a:off x="1565878" y="2982719"/>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02E1523-1EE0-4BE3-AD8D-E1D1FEEE76D0}"/>
                </a:ext>
              </a:extLst>
            </p:cNvPr>
            <p:cNvSpPr/>
            <p:nvPr/>
          </p:nvSpPr>
          <p:spPr>
            <a:xfrm>
              <a:off x="1876721" y="3121936"/>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3B65D07-AB14-4E99-8A08-8BD91409C66F}"/>
                </a:ext>
              </a:extLst>
            </p:cNvPr>
            <p:cNvSpPr/>
            <p:nvPr/>
          </p:nvSpPr>
          <p:spPr>
            <a:xfrm>
              <a:off x="2082203" y="3196977"/>
              <a:ext cx="278797" cy="58623"/>
            </a:xfrm>
            <a:prstGeom prst="rect">
              <a:avLst/>
            </a:prstGeom>
            <a:solidFill>
              <a:srgbClr val="FFCC0C">
                <a:alpha val="5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a:extLst>
              <a:ext uri="{FF2B5EF4-FFF2-40B4-BE49-F238E27FC236}">
                <a16:creationId xmlns:a16="http://schemas.microsoft.com/office/drawing/2014/main" id="{F062FC8A-9568-4D14-905A-E21AF5ACBAB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9" name="TextBox 28">
            <a:extLst>
              <a:ext uri="{FF2B5EF4-FFF2-40B4-BE49-F238E27FC236}">
                <a16:creationId xmlns:a16="http://schemas.microsoft.com/office/drawing/2014/main" id="{7368A3CE-64F5-4371-88A9-FB8D99F14B8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283029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D57571-A4C4-40A6-82F7-FD8DED776BCF}"/>
              </a:ext>
            </a:extLst>
          </p:cNvPr>
          <p:cNvSpPr txBox="1"/>
          <p:nvPr/>
        </p:nvSpPr>
        <p:spPr>
          <a:xfrm>
            <a:off x="2325890" y="3036585"/>
            <a:ext cx="7540220" cy="1092607"/>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API architecture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(2 options)</a:t>
            </a:r>
            <a:endParaRPr lang="en-GB" sz="1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4439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B706D-4EF9-4352-8018-2F12F2A2FC0C}"/>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1.</a:t>
            </a:r>
          </a:p>
        </p:txBody>
      </p:sp>
      <p:grpSp>
        <p:nvGrpSpPr>
          <p:cNvPr id="7" name="Group 6">
            <a:extLst>
              <a:ext uri="{FF2B5EF4-FFF2-40B4-BE49-F238E27FC236}">
                <a16:creationId xmlns:a16="http://schemas.microsoft.com/office/drawing/2014/main" id="{F854B143-055C-440D-B1BD-3C022B839053}"/>
              </a:ext>
            </a:extLst>
          </p:cNvPr>
          <p:cNvGrpSpPr/>
          <p:nvPr/>
        </p:nvGrpSpPr>
        <p:grpSpPr>
          <a:xfrm>
            <a:off x="1066800" y="285750"/>
            <a:ext cx="10058400" cy="6286500"/>
            <a:chOff x="1066800" y="285750"/>
            <a:chExt cx="10058400" cy="6286500"/>
          </a:xfrm>
        </p:grpSpPr>
        <p:grpSp>
          <p:nvGrpSpPr>
            <p:cNvPr id="4" name="Group 3">
              <a:extLst>
                <a:ext uri="{FF2B5EF4-FFF2-40B4-BE49-F238E27FC236}">
                  <a16:creationId xmlns:a16="http://schemas.microsoft.com/office/drawing/2014/main" id="{D33694B6-9A5C-4F27-9014-EB6B31C893EF}"/>
                </a:ext>
              </a:extLst>
            </p:cNvPr>
            <p:cNvGrpSpPr/>
            <p:nvPr/>
          </p:nvGrpSpPr>
          <p:grpSpPr>
            <a:xfrm>
              <a:off x="1066800" y="285750"/>
              <a:ext cx="10058400" cy="6286500"/>
              <a:chOff x="1066800" y="285750"/>
              <a:chExt cx="10058400" cy="62865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4152295-A056-4A30-AB05-683ADF73B08B}"/>
                  </a:ext>
                </a:extLst>
              </p:cNvPr>
              <p:cNvSpPr/>
              <p:nvPr/>
            </p:nvSpPr>
            <p:spPr>
              <a:xfrm>
                <a:off x="4826000" y="2853267"/>
                <a:ext cx="2540000" cy="1151466"/>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Hexagon (domain)</a:t>
                </a:r>
              </a:p>
            </p:txBody>
          </p:sp>
        </p:grpSp>
        <p:pic>
          <p:nvPicPr>
            <p:cNvPr id="6" name="Picture 5">
              <a:extLst>
                <a:ext uri="{FF2B5EF4-FFF2-40B4-BE49-F238E27FC236}">
                  <a16:creationId xmlns:a16="http://schemas.microsoft.com/office/drawing/2014/main" id="{DD4DF2FB-0BDF-4043-B8F6-E624FFB695D6}"/>
                </a:ext>
              </a:extLst>
            </p:cNvPr>
            <p:cNvPicPr>
              <a:picLocks noChangeAspect="1"/>
            </p:cNvPicPr>
            <p:nvPr/>
          </p:nvPicPr>
          <p:blipFill rotWithShape="1">
            <a:blip r:embed="rId4">
              <a:extLst>
                <a:ext uri="{28A0092B-C50C-407E-A947-70E740481C1C}">
                  <a14:useLocalDpi xmlns:a14="http://schemas.microsoft.com/office/drawing/2010/main" val="0"/>
                </a:ext>
              </a:extLst>
            </a:blip>
            <a:srcRect l="41256" t="33536" r="41903" b="59777"/>
            <a:stretch/>
          </p:blipFill>
          <p:spPr>
            <a:xfrm>
              <a:off x="5216529" y="2390034"/>
              <a:ext cx="1693864" cy="420370"/>
            </a:xfrm>
            <a:prstGeom prst="rect">
              <a:avLst/>
            </a:prstGeom>
          </p:spPr>
        </p:pic>
      </p:grpSp>
    </p:spTree>
    <p:extLst>
      <p:ext uri="{BB962C8B-B14F-4D97-AF65-F5344CB8AC3E}">
        <p14:creationId xmlns:p14="http://schemas.microsoft.com/office/powerpoint/2010/main" val="187166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EC79E9F-ED88-489E-9EAC-BE84DF27610F}"/>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Option 2 pre-requisite</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8719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grpSp>
        <p:nvGrpSpPr>
          <p:cNvPr id="4" name="Group 3">
            <a:extLst>
              <a:ext uri="{FF2B5EF4-FFF2-40B4-BE49-F238E27FC236}">
                <a16:creationId xmlns:a16="http://schemas.microsoft.com/office/drawing/2014/main" id="{D7CDBB18-418D-439A-8BDB-241058027027}"/>
              </a:ext>
            </a:extLst>
          </p:cNvPr>
          <p:cNvGrpSpPr/>
          <p:nvPr/>
        </p:nvGrpSpPr>
        <p:grpSpPr>
          <a:xfrm>
            <a:off x="2179899" y="736921"/>
            <a:ext cx="7820628" cy="4880659"/>
            <a:chOff x="2179899" y="736921"/>
            <a:chExt cx="7820628" cy="4880659"/>
          </a:xfrm>
        </p:grpSpPr>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
          <p:nvSpPr>
            <p:cNvPr id="5" name="Rectangle 4">
              <a:extLst>
                <a:ext uri="{FF2B5EF4-FFF2-40B4-BE49-F238E27FC236}">
                  <a16:creationId xmlns:a16="http://schemas.microsoft.com/office/drawing/2014/main" id="{6181CFFA-C899-46F1-8203-7584AE66043D}"/>
                </a:ext>
              </a:extLst>
            </p:cNvPr>
            <p:cNvSpPr/>
            <p:nvPr/>
          </p:nvSpPr>
          <p:spPr>
            <a:xfrm>
              <a:off x="4826000" y="736921"/>
              <a:ext cx="1651716" cy="4880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69BA7B11-61E0-4F60-8288-810A2B050FD3}"/>
              </a:ext>
            </a:extLst>
          </p:cNvPr>
          <p:cNvSpPr/>
          <p:nvPr/>
        </p:nvSpPr>
        <p:spPr>
          <a:xfrm>
            <a:off x="5915379" y="163689"/>
            <a:ext cx="5390444" cy="58250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047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A69EE9-1E1B-4407-8107-AB054D59C222}"/>
              </a:ext>
            </a:extLst>
          </p:cNvPr>
          <p:cNvSpPr txBox="1"/>
          <p:nvPr/>
        </p:nvSpPr>
        <p:spPr>
          <a:xfrm>
            <a:off x="6477716" y="6233569"/>
            <a:ext cx="6096000" cy="261610"/>
          </a:xfrm>
          <a:prstGeom prst="rect">
            <a:avLst/>
          </a:prstGeom>
          <a:noFill/>
        </p:spPr>
        <p:txBody>
          <a:bodyPr wrap="square">
            <a:spAutoFit/>
          </a:bodyPr>
          <a:lstStyle/>
          <a:p>
            <a:r>
              <a:rPr lang="fr-FR" sz="1100" dirty="0">
                <a:solidFill>
                  <a:schemeClr val="bg1"/>
                </a:solidFill>
              </a:rPr>
              <a:t>Source: http://coder.efelti.com/2018/02/introduction-of-functional-programming.html</a:t>
            </a:r>
          </a:p>
        </p:txBody>
      </p:sp>
      <p:pic>
        <p:nvPicPr>
          <p:cNvPr id="8" name="Picture 7">
            <a:extLst>
              <a:ext uri="{FF2B5EF4-FFF2-40B4-BE49-F238E27FC236}">
                <a16:creationId xmlns:a16="http://schemas.microsoft.com/office/drawing/2014/main" id="{D4BB32BC-5B69-4DFF-9A0D-4592A7FEBFF1}"/>
              </a:ext>
            </a:extLst>
          </p:cNvPr>
          <p:cNvPicPr>
            <a:picLocks noChangeAspect="1"/>
          </p:cNvPicPr>
          <p:nvPr/>
        </p:nvPicPr>
        <p:blipFill rotWithShape="1">
          <a:blip r:embed="rId3">
            <a:extLst>
              <a:ext uri="{28A0092B-C50C-407E-A947-70E740481C1C}">
                <a14:useLocalDpi xmlns:a14="http://schemas.microsoft.com/office/drawing/2010/main" val="0"/>
              </a:ext>
            </a:extLst>
          </a:blip>
          <a:srcRect l="1805" t="3015" r="1947" b="2792"/>
          <a:stretch/>
        </p:blipFill>
        <p:spPr>
          <a:xfrm>
            <a:off x="2179899" y="736922"/>
            <a:ext cx="7820628" cy="4880658"/>
          </a:xfrm>
          <a:prstGeom prst="rect">
            <a:avLst/>
          </a:prstGeom>
          <a:ln>
            <a:solidFill>
              <a:schemeClr val="tx1"/>
            </a:solidFill>
          </a:ln>
        </p:spPr>
      </p:pic>
    </p:spTree>
    <p:extLst>
      <p:ext uri="{BB962C8B-B14F-4D97-AF65-F5344CB8AC3E}">
        <p14:creationId xmlns:p14="http://schemas.microsoft.com/office/powerpoint/2010/main" val="279119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74261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La Colline Théâtre National - Les Souffleurs d'Images">
            <a:extLst>
              <a:ext uri="{FF2B5EF4-FFF2-40B4-BE49-F238E27FC236}">
                <a16:creationId xmlns:a16="http://schemas.microsoft.com/office/drawing/2014/main" id="{0DC68BEC-4B0F-4F7C-A40B-09B46F3F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r="7273"/>
          <a:stretch/>
        </p:blipFill>
        <p:spPr bwMode="auto">
          <a:xfrm>
            <a:off x="-1" y="0"/>
            <a:ext cx="12192001" cy="72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C27457-6670-494B-AA28-AC1829F90049}"/>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Our Domain</a:t>
            </a:r>
            <a:endParaRPr lang="en-GB" sz="1200" b="1" cap="all" dirty="0">
              <a:solidFill>
                <a:schemeClr val="bg1"/>
              </a:solidFill>
              <a:latin typeface="Alte Haas Grotesk" charset="0"/>
              <a:ea typeface="Alte Haas Grotesk" charset="0"/>
              <a:cs typeface="Alte Haas Grotesk" charset="0"/>
            </a:endParaRPr>
          </a:p>
        </p:txBody>
      </p:sp>
      <p:sp>
        <p:nvSpPr>
          <p:cNvPr id="6" name="ZoneTexte 5">
            <a:extLst>
              <a:ext uri="{FF2B5EF4-FFF2-40B4-BE49-F238E27FC236}">
                <a16:creationId xmlns:a16="http://schemas.microsoft.com/office/drawing/2014/main" id="{3EFD4E65-AA02-4FCC-9713-FF80CEF0CF7F}"/>
              </a:ext>
            </a:extLst>
          </p:cNvPr>
          <p:cNvSpPr txBox="1"/>
          <p:nvPr/>
        </p:nvSpPr>
        <p:spPr>
          <a:xfrm>
            <a:off x="6998343" y="6279663"/>
            <a:ext cx="5279834" cy="371953"/>
          </a:xfrm>
          <a:prstGeom prst="rect">
            <a:avLst/>
          </a:prstGeom>
          <a:noFill/>
        </p:spPr>
        <p:txBody>
          <a:bodyPr wrap="square">
            <a:spAutoFit/>
          </a:bodyPr>
          <a:lstStyle/>
          <a:p>
            <a:r>
              <a:rPr lang="fr-FR" dirty="0">
                <a:hlinkClick r:id="rId4">
                  <a:extLst>
                    <a:ext uri="{A12FA001-AC4F-418D-AE19-62706E023703}">
                      <ahyp:hlinkClr xmlns:ahyp="http://schemas.microsoft.com/office/drawing/2018/hyperlinkcolor" val="tx"/>
                    </a:ext>
                  </a:extLst>
                </a:hlinkClick>
              </a:rPr>
              <a:t>La Colline Théâtre National - Les Souffleurs d'Images</a:t>
            </a:r>
            <a:endParaRPr lang="en-US" dirty="0"/>
          </a:p>
        </p:txBody>
      </p:sp>
    </p:spTree>
    <p:extLst>
      <p:ext uri="{BB962C8B-B14F-4D97-AF65-F5344CB8AC3E}">
        <p14:creationId xmlns:p14="http://schemas.microsoft.com/office/powerpoint/2010/main" val="778758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37C7F-6C51-4B9A-84A2-853E4E83D976}"/>
              </a:ext>
            </a:extLst>
          </p:cNvPr>
          <p:cNvSpPr txBox="1"/>
          <p:nvPr/>
        </p:nvSpPr>
        <p:spPr>
          <a:xfrm>
            <a:off x="191911" y="84666"/>
            <a:ext cx="976490" cy="1200329"/>
          </a:xfrm>
          <a:prstGeom prst="rect">
            <a:avLst/>
          </a:prstGeom>
          <a:noFill/>
        </p:spPr>
        <p:txBody>
          <a:bodyPr wrap="square" rtlCol="0">
            <a:spAutoFit/>
          </a:bodyPr>
          <a:lstStyle/>
          <a:p>
            <a:r>
              <a:rPr lang="en-GB" sz="7200" b="1" dirty="0">
                <a:solidFill>
                  <a:srgbClr val="D1A2D0"/>
                </a:solidFill>
                <a:latin typeface="Alte Haas Grotesk" panose="02000503000000020004" pitchFamily="2" charset="0"/>
              </a:rPr>
              <a:t>2.</a:t>
            </a:r>
          </a:p>
        </p:txBody>
      </p:sp>
      <p:grpSp>
        <p:nvGrpSpPr>
          <p:cNvPr id="5" name="Group 4">
            <a:extLst>
              <a:ext uri="{FF2B5EF4-FFF2-40B4-BE49-F238E27FC236}">
                <a16:creationId xmlns:a16="http://schemas.microsoft.com/office/drawing/2014/main" id="{B8A2C43D-C206-4558-A343-DFC3D9E1B654}"/>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4" name="Rectangle 3">
              <a:extLst>
                <a:ext uri="{FF2B5EF4-FFF2-40B4-BE49-F238E27FC236}">
                  <a16:creationId xmlns:a16="http://schemas.microsoft.com/office/drawing/2014/main" id="{F93EEA23-A61C-4EF6-AEF8-E11A4DD9B0FA}"/>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grpSp>
    </p:spTree>
    <p:extLst>
      <p:ext uri="{BB962C8B-B14F-4D97-AF65-F5344CB8AC3E}">
        <p14:creationId xmlns:p14="http://schemas.microsoft.com/office/powerpoint/2010/main" val="230741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086D-0FB5-4265-992E-FE3171487EE4}"/>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Hexagonal in motion</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3701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4271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6153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64643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20167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585379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Tree>
    <p:extLst>
      <p:ext uri="{BB962C8B-B14F-4D97-AF65-F5344CB8AC3E}">
        <p14:creationId xmlns:p14="http://schemas.microsoft.com/office/powerpoint/2010/main" val="115057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644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2E41AB-BEAF-46BD-AC32-99809B19CD41}"/>
              </a:ext>
            </a:extLst>
          </p:cNvPr>
          <p:cNvGrpSpPr/>
          <p:nvPr/>
        </p:nvGrpSpPr>
        <p:grpSpPr>
          <a:xfrm>
            <a:off x="1066800" y="285750"/>
            <a:ext cx="10058400" cy="6286500"/>
            <a:chOff x="1066800" y="285750"/>
            <a:chExt cx="10058400" cy="62865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pic>
          <p:nvPicPr>
            <p:cNvPr id="8" name="Picture 7">
              <a:extLst>
                <a:ext uri="{FF2B5EF4-FFF2-40B4-BE49-F238E27FC236}">
                  <a16:creationId xmlns:a16="http://schemas.microsoft.com/office/drawing/2014/main" id="{5CFE33D0-04F7-431A-9D96-155156D4FFA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3" name="Rectangle 2">
              <a:extLst>
                <a:ext uri="{FF2B5EF4-FFF2-40B4-BE49-F238E27FC236}">
                  <a16:creationId xmlns:a16="http://schemas.microsoft.com/office/drawing/2014/main" id="{06A6338E-F629-499F-90C3-B375C35FBDBF}"/>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10C10-EB40-4A00-8ED2-310C4BEE7E5B}"/>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82DF90-5F6B-44B4-8424-9BA3A9672A71}"/>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11" name="Picture 10">
              <a:extLst>
                <a:ext uri="{FF2B5EF4-FFF2-40B4-BE49-F238E27FC236}">
                  <a16:creationId xmlns:a16="http://schemas.microsoft.com/office/drawing/2014/main" id="{84FF8B70-67D3-4ED4-AD52-57E82001B5D1}"/>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4" name="Picture 3">
              <a:extLst>
                <a:ext uri="{FF2B5EF4-FFF2-40B4-BE49-F238E27FC236}">
                  <a16:creationId xmlns:a16="http://schemas.microsoft.com/office/drawing/2014/main" id="{8F508645-633C-4576-92F4-8207CC96F08E}"/>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5" name="Group 4">
              <a:extLst>
                <a:ext uri="{FF2B5EF4-FFF2-40B4-BE49-F238E27FC236}">
                  <a16:creationId xmlns:a16="http://schemas.microsoft.com/office/drawing/2014/main" id="{38527A80-1242-4F2C-A318-DAAA29A62BFD}"/>
                </a:ext>
              </a:extLst>
            </p:cNvPr>
            <p:cNvGrpSpPr/>
            <p:nvPr/>
          </p:nvGrpSpPr>
          <p:grpSpPr>
            <a:xfrm>
              <a:off x="5389859" y="3932681"/>
              <a:ext cx="323299" cy="303232"/>
              <a:chOff x="6718851" y="3101009"/>
              <a:chExt cx="960784" cy="901148"/>
            </a:xfrm>
          </p:grpSpPr>
          <p:pic>
            <p:nvPicPr>
              <p:cNvPr id="6" name="Picture 5">
                <a:extLst>
                  <a:ext uri="{FF2B5EF4-FFF2-40B4-BE49-F238E27FC236}">
                    <a16:creationId xmlns:a16="http://schemas.microsoft.com/office/drawing/2014/main" id="{73412B8F-1D9B-493E-9CE6-0988138CA34D}"/>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7" name="Rectangle 6">
                <a:extLst>
                  <a:ext uri="{FF2B5EF4-FFF2-40B4-BE49-F238E27FC236}">
                    <a16:creationId xmlns:a16="http://schemas.microsoft.com/office/drawing/2014/main" id="{BD9F4830-583B-4601-856A-628B5276626D}"/>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 name="Group 25">
            <a:extLst>
              <a:ext uri="{FF2B5EF4-FFF2-40B4-BE49-F238E27FC236}">
                <a16:creationId xmlns:a16="http://schemas.microsoft.com/office/drawing/2014/main" id="{F3D692DF-91FD-4CAC-B53A-59278DC34079}"/>
              </a:ext>
            </a:extLst>
          </p:cNvPr>
          <p:cNvGrpSpPr/>
          <p:nvPr/>
        </p:nvGrpSpPr>
        <p:grpSpPr>
          <a:xfrm>
            <a:off x="3186500" y="1675050"/>
            <a:ext cx="3718560" cy="2643630"/>
            <a:chOff x="3187700" y="1676400"/>
            <a:chExt cx="3718560" cy="2643630"/>
          </a:xfrm>
        </p:grpSpPr>
        <p:pic>
          <p:nvPicPr>
            <p:cNvPr id="28" name="Picture 27">
              <a:extLst>
                <a:ext uri="{FF2B5EF4-FFF2-40B4-BE49-F238E27FC236}">
                  <a16:creationId xmlns:a16="http://schemas.microsoft.com/office/drawing/2014/main" id="{06751496-CF2F-4837-9D14-4E3C26673A0A}"/>
                </a:ext>
              </a:extLst>
            </p:cNvPr>
            <p:cNvPicPr>
              <a:picLocks noChangeAspect="1"/>
            </p:cNvPicPr>
            <p:nvPr/>
          </p:nvPicPr>
          <p:blipFill rotWithShape="1">
            <a:blip r:embed="rId4">
              <a:extLst>
                <a:ext uri="{28A0092B-C50C-407E-A947-70E740481C1C}">
                  <a14:useLocalDpi xmlns:a14="http://schemas.microsoft.com/office/drawing/2010/main" val="0"/>
                </a:ext>
              </a:extLst>
            </a:blip>
            <a:srcRect l="31061" t="14444" r="64319" b="78283"/>
            <a:stretch/>
          </p:blipFill>
          <p:spPr>
            <a:xfrm>
              <a:off x="3187700" y="1676400"/>
              <a:ext cx="464729" cy="457200"/>
            </a:xfrm>
            <a:prstGeom prst="rect">
              <a:avLst/>
            </a:prstGeom>
          </p:spPr>
        </p:pic>
        <p:sp>
          <p:nvSpPr>
            <p:cNvPr id="29" name="Rectangle 28">
              <a:extLst>
                <a:ext uri="{FF2B5EF4-FFF2-40B4-BE49-F238E27FC236}">
                  <a16:creationId xmlns:a16="http://schemas.microsoft.com/office/drawing/2014/main" id="{2DB10CDF-04C3-45A9-95AC-8B4257CFC326}"/>
                </a:ext>
              </a:extLst>
            </p:cNvPr>
            <p:cNvSpPr/>
            <p:nvPr/>
          </p:nvSpPr>
          <p:spPr>
            <a:xfrm>
              <a:off x="4832350" y="3505200"/>
              <a:ext cx="666750" cy="463550"/>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5613B63-4CFD-4B32-B5C9-6C89C1FACE04}"/>
                </a:ext>
              </a:extLst>
            </p:cNvPr>
            <p:cNvSpPr/>
            <p:nvPr/>
          </p:nvSpPr>
          <p:spPr>
            <a:xfrm>
              <a:off x="5557520" y="2418080"/>
              <a:ext cx="1348740" cy="201296"/>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40E9A499-48AE-4143-B47A-EE9FC186D59A}"/>
                </a:ext>
              </a:extLst>
            </p:cNvPr>
            <p:cNvPicPr>
              <a:picLocks noChangeAspect="1"/>
            </p:cNvPicPr>
            <p:nvPr/>
          </p:nvPicPr>
          <p:blipFill rotWithShape="1">
            <a:blip r:embed="rId3">
              <a:extLst>
                <a:ext uri="{28A0092B-C50C-407E-A947-70E740481C1C}">
                  <a14:useLocalDpi xmlns:a14="http://schemas.microsoft.com/office/drawing/2010/main" val="0"/>
                </a:ext>
              </a:extLst>
            </a:blip>
            <a:srcRect l="38321" t="50959" r="57181" b="42828"/>
            <a:stretch/>
          </p:blipFill>
          <p:spPr>
            <a:xfrm>
              <a:off x="5913671" y="2169160"/>
              <a:ext cx="452438" cy="390526"/>
            </a:xfrm>
            <a:prstGeom prst="rect">
              <a:avLst/>
            </a:prstGeom>
          </p:spPr>
        </p:pic>
        <p:pic>
          <p:nvPicPr>
            <p:cNvPr id="32" name="Picture 31">
              <a:extLst>
                <a:ext uri="{FF2B5EF4-FFF2-40B4-BE49-F238E27FC236}">
                  <a16:creationId xmlns:a16="http://schemas.microsoft.com/office/drawing/2014/main" id="{670184F8-B660-4262-99F4-E5513B151C9E}"/>
                </a:ext>
              </a:extLst>
            </p:cNvPr>
            <p:cNvPicPr>
              <a:picLocks noChangeAspect="1"/>
            </p:cNvPicPr>
            <p:nvPr/>
          </p:nvPicPr>
          <p:blipFill rotWithShape="1">
            <a:blip r:embed="rId3">
              <a:extLst>
                <a:ext uri="{28A0092B-C50C-407E-A947-70E740481C1C}">
                  <a14:useLocalDpi xmlns:a14="http://schemas.microsoft.com/office/drawing/2010/main" val="0"/>
                </a:ext>
              </a:extLst>
            </a:blip>
            <a:srcRect l="44394" t="34322" r="41717" b="62768"/>
            <a:stretch/>
          </p:blipFill>
          <p:spPr>
            <a:xfrm>
              <a:off x="5509260" y="2578102"/>
              <a:ext cx="1397000" cy="182880"/>
            </a:xfrm>
            <a:prstGeom prst="rect">
              <a:avLst/>
            </a:prstGeom>
          </p:spPr>
        </p:pic>
        <p:pic>
          <p:nvPicPr>
            <p:cNvPr id="33" name="Picture 32">
              <a:extLst>
                <a:ext uri="{FF2B5EF4-FFF2-40B4-BE49-F238E27FC236}">
                  <a16:creationId xmlns:a16="http://schemas.microsoft.com/office/drawing/2014/main" id="{5EE03D27-A43B-47CD-9525-2A32D9102BA4}"/>
                </a:ext>
              </a:extLst>
            </p:cNvPr>
            <p:cNvPicPr>
              <a:picLocks noChangeAspect="1"/>
            </p:cNvPicPr>
            <p:nvPr/>
          </p:nvPicPr>
          <p:blipFill rotWithShape="1">
            <a:blip r:embed="rId5">
              <a:extLst>
                <a:ext uri="{28A0092B-C50C-407E-A947-70E740481C1C}">
                  <a14:useLocalDpi xmlns:a14="http://schemas.microsoft.com/office/drawing/2010/main" val="0"/>
                </a:ext>
              </a:extLst>
            </a:blip>
            <a:srcRect l="58168" t="38354" r="35969" b="54374"/>
            <a:stretch/>
          </p:blipFill>
          <p:spPr>
            <a:xfrm>
              <a:off x="4949088" y="3862831"/>
              <a:ext cx="589721" cy="457199"/>
            </a:xfrm>
            <a:prstGeom prst="rect">
              <a:avLst/>
            </a:prstGeom>
          </p:spPr>
        </p:pic>
        <p:grpSp>
          <p:nvGrpSpPr>
            <p:cNvPr id="34" name="Group 33">
              <a:extLst>
                <a:ext uri="{FF2B5EF4-FFF2-40B4-BE49-F238E27FC236}">
                  <a16:creationId xmlns:a16="http://schemas.microsoft.com/office/drawing/2014/main" id="{8C1EDEA1-05E4-438A-BB86-729BECFC1BE0}"/>
                </a:ext>
              </a:extLst>
            </p:cNvPr>
            <p:cNvGrpSpPr/>
            <p:nvPr/>
          </p:nvGrpSpPr>
          <p:grpSpPr>
            <a:xfrm>
              <a:off x="5389859" y="3932681"/>
              <a:ext cx="323299" cy="303232"/>
              <a:chOff x="6718851" y="3101009"/>
              <a:chExt cx="960784" cy="901148"/>
            </a:xfrm>
          </p:grpSpPr>
          <p:pic>
            <p:nvPicPr>
              <p:cNvPr id="35" name="Picture 34">
                <a:extLst>
                  <a:ext uri="{FF2B5EF4-FFF2-40B4-BE49-F238E27FC236}">
                    <a16:creationId xmlns:a16="http://schemas.microsoft.com/office/drawing/2014/main" id="{69AFE186-FF1B-4943-8102-0CBB1A18C2AF}"/>
                  </a:ext>
                </a:extLst>
              </p:cNvPr>
              <p:cNvPicPr>
                <a:picLocks noChangeAspect="1"/>
              </p:cNvPicPr>
              <p:nvPr/>
            </p:nvPicPr>
            <p:blipFill rotWithShape="1">
              <a:blip r:embed="rId5">
                <a:extLst>
                  <a:ext uri="{28A0092B-C50C-407E-A947-70E740481C1C}">
                    <a14:useLocalDpi xmlns:a14="http://schemas.microsoft.com/office/drawing/2010/main" val="0"/>
                  </a:ext>
                </a:extLst>
              </a:blip>
              <a:srcRect l="56191" t="44783" r="34256" b="40883"/>
              <a:stretch/>
            </p:blipFill>
            <p:spPr>
              <a:xfrm>
                <a:off x="6718852" y="3101009"/>
                <a:ext cx="960783" cy="901148"/>
              </a:xfrm>
              <a:prstGeom prst="rect">
                <a:avLst/>
              </a:prstGeom>
            </p:spPr>
          </p:pic>
          <p:sp>
            <p:nvSpPr>
              <p:cNvPr id="36" name="Rectangle 35">
                <a:extLst>
                  <a:ext uri="{FF2B5EF4-FFF2-40B4-BE49-F238E27FC236}">
                    <a16:creationId xmlns:a16="http://schemas.microsoft.com/office/drawing/2014/main" id="{E18C8CA4-8DFC-4600-B7E3-983D64682BE0}"/>
                  </a:ext>
                </a:extLst>
              </p:cNvPr>
              <p:cNvSpPr/>
              <p:nvPr/>
            </p:nvSpPr>
            <p:spPr>
              <a:xfrm>
                <a:off x="6718851" y="3101009"/>
                <a:ext cx="55011" cy="404191"/>
              </a:xfrm>
              <a:prstGeom prst="rect">
                <a:avLst/>
              </a:prstGeom>
              <a:solidFill>
                <a:srgbClr val="FFC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5" name="Rectangle 24">
            <a:extLst>
              <a:ext uri="{FF2B5EF4-FFF2-40B4-BE49-F238E27FC236}">
                <a16:creationId xmlns:a16="http://schemas.microsoft.com/office/drawing/2014/main" id="{48518013-AD74-43E4-8A9B-E4C29C75D35B}"/>
              </a:ext>
            </a:extLst>
          </p:cNvPr>
          <p:cNvSpPr/>
          <p:nvPr/>
        </p:nvSpPr>
        <p:spPr>
          <a:xfrm>
            <a:off x="876300" y="222250"/>
            <a:ext cx="10471150" cy="648335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2AFAA757-8247-49B5-BC34-4DEAFBD7D9F7}"/>
              </a:ext>
            </a:extLst>
          </p:cNvPr>
          <p:cNvPicPr>
            <a:picLocks noChangeAspect="1"/>
          </p:cNvPicPr>
          <p:nvPr/>
        </p:nvPicPr>
        <p:blipFill rotWithShape="1">
          <a:blip r:embed="rId3">
            <a:extLst>
              <a:ext uri="{28A0092B-C50C-407E-A947-70E740481C1C}">
                <a14:useLocalDpi xmlns:a14="http://schemas.microsoft.com/office/drawing/2010/main" val="0"/>
              </a:ext>
            </a:extLst>
          </a:blip>
          <a:srcRect l="69584" t="32093" r="1694" b="31545"/>
          <a:stretch/>
        </p:blipFill>
        <p:spPr>
          <a:xfrm>
            <a:off x="8064500" y="2301875"/>
            <a:ext cx="2889250" cy="2286000"/>
          </a:xfrm>
          <a:prstGeom prst="rect">
            <a:avLst/>
          </a:prstGeom>
        </p:spPr>
      </p:pic>
      <p:sp>
        <p:nvSpPr>
          <p:cNvPr id="38" name="Rectangle 37">
            <a:extLst>
              <a:ext uri="{FF2B5EF4-FFF2-40B4-BE49-F238E27FC236}">
                <a16:creationId xmlns:a16="http://schemas.microsoft.com/office/drawing/2014/main" id="{0967CBB1-2BA4-4CFE-8C51-B71D701A7574}"/>
              </a:ext>
            </a:extLst>
          </p:cNvPr>
          <p:cNvSpPr/>
          <p:nvPr/>
        </p:nvSpPr>
        <p:spPr>
          <a:xfrm>
            <a:off x="8237649" y="3931331"/>
            <a:ext cx="538051" cy="4438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ECD9CDBB-5727-470B-933B-394C95FC13C6}"/>
              </a:ext>
            </a:extLst>
          </p:cNvPr>
          <p:cNvSpPr txBox="1"/>
          <p:nvPr/>
        </p:nvSpPr>
        <p:spPr>
          <a:xfrm>
            <a:off x="7759700" y="1551285"/>
            <a:ext cx="3088686" cy="584775"/>
          </a:xfrm>
          <a:prstGeom prst="rect">
            <a:avLst/>
          </a:prstGeom>
          <a:noFill/>
        </p:spPr>
        <p:txBody>
          <a:bodyPr wrap="square" rtlCol="0" anchor="ctr">
            <a:spAutoFit/>
          </a:bodyPr>
          <a:lstStyle/>
          <a:p>
            <a:pPr algn="ctr"/>
            <a:r>
              <a:rPr lang="en-GB" sz="1600" b="1" cap="all" dirty="0">
                <a:solidFill>
                  <a:schemeClr val="bg1"/>
                </a:solidFill>
                <a:latin typeface="Alte Haas Grotesk" panose="02000503000000020004" pitchFamily="2" charset="0"/>
              </a:rPr>
              <a:t>Anti Corruption Layer </a:t>
            </a:r>
            <a:br>
              <a:rPr lang="en-GB" sz="1600" b="1" cap="all" dirty="0">
                <a:solidFill>
                  <a:schemeClr val="bg1"/>
                </a:solidFill>
                <a:latin typeface="Alte Haas Grotesk" panose="02000503000000020004" pitchFamily="2" charset="0"/>
              </a:rPr>
            </a:br>
            <a:r>
              <a:rPr lang="en-GB" sz="1600" b="1" cap="all" dirty="0">
                <a:solidFill>
                  <a:schemeClr val="bg1"/>
                </a:solidFill>
                <a:latin typeface="Alte Haas Grotesk" panose="02000503000000020004" pitchFamily="2" charset="0"/>
              </a:rPr>
              <a:t>(ACL)</a:t>
            </a:r>
          </a:p>
        </p:txBody>
      </p:sp>
      <p:cxnSp>
        <p:nvCxnSpPr>
          <p:cNvPr id="41" name="Straight Arrow Connector 40">
            <a:extLst>
              <a:ext uri="{FF2B5EF4-FFF2-40B4-BE49-F238E27FC236}">
                <a16:creationId xmlns:a16="http://schemas.microsoft.com/office/drawing/2014/main" id="{C9AD8780-C3CC-4152-AD55-128CD25B21A6}"/>
              </a:ext>
            </a:extLst>
          </p:cNvPr>
          <p:cNvCxnSpPr/>
          <p:nvPr/>
        </p:nvCxnSpPr>
        <p:spPr>
          <a:xfrm flipH="1">
            <a:off x="8693150" y="2167810"/>
            <a:ext cx="520700" cy="829390"/>
          </a:xfrm>
          <a:prstGeom prst="straightConnector1">
            <a:avLst/>
          </a:prstGeom>
          <a:ln w="31750">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25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sp>
        <p:nvSpPr>
          <p:cNvPr id="5" name="TextBox 4">
            <a:extLst>
              <a:ext uri="{FF2B5EF4-FFF2-40B4-BE49-F238E27FC236}">
                <a16:creationId xmlns:a16="http://schemas.microsoft.com/office/drawing/2014/main" id="{9CC8F11D-FC75-4946-A9FD-3754D9F4A21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53553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C9F9F1-60B4-4C32-9173-0D9FF7E420AE}"/>
              </a:ext>
            </a:extLst>
          </p:cNvPr>
          <p:cNvSpPr txBox="1"/>
          <p:nvPr/>
        </p:nvSpPr>
        <p:spPr>
          <a:xfrm>
            <a:off x="1693523" y="2344088"/>
            <a:ext cx="8804954" cy="2169825"/>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Functional core, imperative shell</a:t>
            </a:r>
            <a:br>
              <a:rPr lang="en-GB" sz="4500" b="1" cap="all" dirty="0">
                <a:solidFill>
                  <a:schemeClr val="bg1"/>
                </a:solidFill>
                <a:latin typeface="Alte Haas Grotesk" charset="0"/>
                <a:ea typeface="Alte Haas Grotesk" charset="0"/>
                <a:cs typeface="Alte Haas Grotesk" charset="0"/>
              </a:rPr>
            </a:br>
            <a:r>
              <a:rPr lang="en-GB" sz="4500" b="1" cap="all" dirty="0">
                <a:solidFill>
                  <a:srgbClr val="D1A2D0"/>
                </a:solidFill>
                <a:latin typeface="Alte Haas Grotesk" charset="0"/>
                <a:ea typeface="Alte Haas Grotesk" charset="0"/>
                <a:cs typeface="Alte Haas Grotesk" charset="0"/>
              </a:rPr>
              <a:t> in motion</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69203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1081A437-986F-4D1D-A7E6-A13596970814}"/>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70020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F06F4215-09F2-4545-93EB-237BF3721605}"/>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84556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017907CC-8B56-40E6-BD53-E89CED2E2C4B}"/>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7022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EE83D090-1E93-44E5-919A-D72D6C2D6B7D}"/>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6477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2A5D3AA2-819B-4CB6-A241-D3D06EF2AAC0}"/>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2054675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5750"/>
            <a:ext cx="10058400" cy="6286500"/>
          </a:xfrm>
          <a:prstGeom prst="rect">
            <a:avLst/>
          </a:prstGeom>
        </p:spPr>
      </p:pic>
      <p:sp>
        <p:nvSpPr>
          <p:cNvPr id="3" name="Rectangle 2">
            <a:extLst>
              <a:ext uri="{FF2B5EF4-FFF2-40B4-BE49-F238E27FC236}">
                <a16:creationId xmlns:a16="http://schemas.microsoft.com/office/drawing/2014/main" id="{594E36F0-0E0D-4362-AF47-E3B2570CB8A1}"/>
              </a:ext>
            </a:extLst>
          </p:cNvPr>
          <p:cNvSpPr/>
          <p:nvPr/>
        </p:nvSpPr>
        <p:spPr>
          <a:xfrm>
            <a:off x="4212610" y="4159185"/>
            <a:ext cx="4130838" cy="1219970"/>
          </a:xfrm>
          <a:prstGeom prst="rect">
            <a:avLst/>
          </a:prstGeom>
          <a:solidFill>
            <a:srgbClr val="FFC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cap="all" dirty="0">
                <a:solidFill>
                  <a:schemeClr val="tx1"/>
                </a:solidFill>
                <a:latin typeface="Alte Haas Grotesk" panose="02000503000000020004" pitchFamily="2" charset="0"/>
              </a:rPr>
              <a:t>Functional core (pure domain)</a:t>
            </a:r>
          </a:p>
        </p:txBody>
      </p:sp>
    </p:spTree>
    <p:extLst>
      <p:ext uri="{BB962C8B-B14F-4D97-AF65-F5344CB8AC3E}">
        <p14:creationId xmlns:p14="http://schemas.microsoft.com/office/powerpoint/2010/main" val="177617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2536448"/>
            <a:ext cx="7540220" cy="1785104"/>
          </a:xfrm>
          <a:prstGeom prst="rect">
            <a:avLst/>
          </a:prstGeom>
          <a:noFill/>
        </p:spPr>
        <p:txBody>
          <a:bodyPr wrap="square" rtlCol="0" anchor="ctr">
            <a:spAutoFit/>
          </a:bodyPr>
          <a:lstStyle/>
          <a:p>
            <a:pPr algn="ctr"/>
            <a:r>
              <a:rPr lang="en-GB" sz="4500" b="1" cap="all" dirty="0">
                <a:solidFill>
                  <a:schemeClr val="bg1"/>
                </a:solidFill>
                <a:latin typeface="Alte Haas Grotesk" charset="0"/>
                <a:ea typeface="Alte Haas Grotesk" charset="0"/>
                <a:cs typeface="Alte Haas Grotesk" charset="0"/>
              </a:rPr>
              <a:t>From Hexagonal to functional core</a:t>
            </a:r>
            <a:br>
              <a:rPr lang="en-GB" sz="4500" b="1" cap="all" dirty="0">
                <a:solidFill>
                  <a:schemeClr val="bg1"/>
                </a:solidFill>
                <a:latin typeface="Alte Haas Grotesk" charset="0"/>
                <a:ea typeface="Alte Haas Grotesk" charset="0"/>
                <a:cs typeface="Alte Haas Grotesk" charset="0"/>
              </a:rPr>
            </a:b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85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8C57E-09B6-468A-B5D9-FC1AE2FBFB2B}"/>
              </a:ext>
            </a:extLst>
          </p:cNvPr>
          <p:cNvSpPr txBox="1"/>
          <p:nvPr/>
        </p:nvSpPr>
        <p:spPr>
          <a:xfrm>
            <a:off x="2325890" y="3228945"/>
            <a:ext cx="7540220" cy="400110"/>
          </a:xfrm>
          <a:prstGeom prst="rect">
            <a:avLst/>
          </a:prstGeom>
          <a:noFill/>
        </p:spPr>
        <p:txBody>
          <a:bodyPr wrap="square" rtlCol="0" anchor="ctr">
            <a:spAutoFit/>
          </a:bodyPr>
          <a:lstStyle/>
          <a:p>
            <a:pPr algn="ctr"/>
            <a:r>
              <a:rPr lang="en-GB" sz="2000" b="1" cap="all" dirty="0">
                <a:solidFill>
                  <a:srgbClr val="D1A2D0"/>
                </a:solidFill>
                <a:latin typeface="Alte Haas Grotesk" charset="0"/>
                <a:ea typeface="Alte Haas Grotesk" charset="0"/>
                <a:cs typeface="Alte Haas Grotesk" charset="0"/>
              </a:rPr>
              <a:t>(live coding)</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422272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9F8BB-1898-43B2-A24E-2906BA1053D1}"/>
              </a:ext>
            </a:extLst>
          </p:cNvPr>
          <p:cNvSpPr txBox="1"/>
          <p:nvPr/>
        </p:nvSpPr>
        <p:spPr>
          <a:xfrm>
            <a:off x="2325890" y="3036585"/>
            <a:ext cx="7540220"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More functional?</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02159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8" name="TextBox 7">
            <a:extLst>
              <a:ext uri="{FF2B5EF4-FFF2-40B4-BE49-F238E27FC236}">
                <a16:creationId xmlns:a16="http://schemas.microsoft.com/office/drawing/2014/main" id="{5A2762FD-6AD0-4E3B-BEE0-879E68E4ECD0}"/>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1" name="TextBox 10">
            <a:extLst>
              <a:ext uri="{FF2B5EF4-FFF2-40B4-BE49-F238E27FC236}">
                <a16:creationId xmlns:a16="http://schemas.microsoft.com/office/drawing/2014/main" id="{EBA481B9-71FD-4F84-ABCA-2D650F17B3B2}"/>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58621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32" y="185008"/>
            <a:ext cx="10058400" cy="4916972"/>
          </a:xfrm>
          <a:prstGeom prst="rect">
            <a:avLst/>
          </a:prstGeom>
          <a:ln>
            <a:solidFill>
              <a:schemeClr val="bg1"/>
            </a:solidFill>
          </a:ln>
        </p:spPr>
      </p:pic>
      <p:pic>
        <p:nvPicPr>
          <p:cNvPr id="3" name="Image 1">
            <a:extLst>
              <a:ext uri="{FF2B5EF4-FFF2-40B4-BE49-F238E27FC236}">
                <a16:creationId xmlns:a16="http://schemas.microsoft.com/office/drawing/2014/main" id="{02DFD2A2-26FF-4424-8E41-2C5DE1323522}"/>
              </a:ext>
            </a:extLst>
          </p:cNvPr>
          <p:cNvPicPr>
            <a:picLocks noChangeAspect="1"/>
          </p:cNvPicPr>
          <p:nvPr/>
        </p:nvPicPr>
        <p:blipFill>
          <a:blip r:embed="rId4"/>
          <a:stretch>
            <a:fillRect/>
          </a:stretch>
        </p:blipFill>
        <p:spPr>
          <a:xfrm>
            <a:off x="296562" y="2693773"/>
            <a:ext cx="7014248" cy="3929449"/>
          </a:xfrm>
          <a:prstGeom prst="rect">
            <a:avLst/>
          </a:prstGeom>
          <a:ln>
            <a:solidFill>
              <a:schemeClr val="bg1"/>
            </a:solidFill>
          </a:ln>
        </p:spPr>
      </p:pic>
      <p:sp>
        <p:nvSpPr>
          <p:cNvPr id="4" name="Rectangle 3">
            <a:extLst>
              <a:ext uri="{FF2B5EF4-FFF2-40B4-BE49-F238E27FC236}">
                <a16:creationId xmlns:a16="http://schemas.microsoft.com/office/drawing/2014/main" id="{855DCD5F-5CD2-4267-9966-9CFFB28CAA72}"/>
              </a:ext>
            </a:extLst>
          </p:cNvPr>
          <p:cNvSpPr/>
          <p:nvPr/>
        </p:nvSpPr>
        <p:spPr>
          <a:xfrm>
            <a:off x="7310810" y="5887570"/>
            <a:ext cx="5192766" cy="338554"/>
          </a:xfrm>
          <a:prstGeom prst="rect">
            <a:avLst/>
          </a:prstGeom>
        </p:spPr>
        <p:txBody>
          <a:bodyPr wrap="square">
            <a:spAutoFit/>
          </a:bodyPr>
          <a:lstStyle/>
          <a:p>
            <a:r>
              <a:rPr lang="fr-FR" sz="1600" dirty="0">
                <a:hlinkClick r:id="rId5"/>
              </a:rPr>
              <a:t>https://blog.ploeh.dk/2018/03/26/the-maybe-functor/</a:t>
            </a:r>
            <a:endParaRPr lang="en-US" sz="1600" dirty="0"/>
          </a:p>
        </p:txBody>
      </p:sp>
    </p:spTree>
    <p:extLst>
      <p:ext uri="{BB962C8B-B14F-4D97-AF65-F5344CB8AC3E}">
        <p14:creationId xmlns:p14="http://schemas.microsoft.com/office/powerpoint/2010/main" val="56369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2536448"/>
            <a:ext cx="7540220" cy="1785104"/>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Maybe/option illustrated</a:t>
            </a:r>
          </a:p>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382011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97DB-1729-4C5D-A49C-180C80DF4793}"/>
              </a:ext>
            </a:extLst>
          </p:cNvPr>
          <p:cNvSpPr txBox="1"/>
          <p:nvPr/>
        </p:nvSpPr>
        <p:spPr>
          <a:xfrm>
            <a:off x="2325890" y="3228945"/>
            <a:ext cx="7540220" cy="400110"/>
          </a:xfrm>
          <a:prstGeom prst="rect">
            <a:avLst/>
          </a:prstGeom>
          <a:noFill/>
        </p:spPr>
        <p:txBody>
          <a:bodyPr wrap="square" rtlCol="0">
            <a:spAutoFit/>
          </a:bodyPr>
          <a:lstStyle/>
          <a:p>
            <a:pPr algn="ctr"/>
            <a:r>
              <a:rPr lang="en-GB" sz="2000" b="1" cap="all" dirty="0">
                <a:solidFill>
                  <a:srgbClr val="D1A2D0"/>
                </a:solidFill>
                <a:latin typeface="Alte Haas Grotesk" charset="0"/>
                <a:ea typeface="Alte Haas Grotesk" charset="0"/>
                <a:cs typeface="Alte Haas Grotesk" charset="0"/>
              </a:rPr>
              <a:t>(live code)</a:t>
            </a:r>
            <a:endParaRPr lang="en-GB" sz="6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62997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B4A46B-08B5-40F2-80CC-D131B3566476}"/>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620888" y="1811399"/>
            <a:ext cx="10707511" cy="3673990"/>
          </a:xfrm>
          <a:prstGeom prst="rect">
            <a:avLst/>
          </a:prstGeom>
        </p:spPr>
      </p:pic>
      <p:sp>
        <p:nvSpPr>
          <p:cNvPr id="13" name="Rectangle : coins arrondis 12">
            <a:extLst>
              <a:ext uri="{FF2B5EF4-FFF2-40B4-BE49-F238E27FC236}">
                <a16:creationId xmlns:a16="http://schemas.microsoft.com/office/drawing/2014/main" id="{BBF7ED8D-7FF1-456E-8883-CDF641720642}"/>
              </a:ext>
            </a:extLst>
          </p:cNvPr>
          <p:cNvSpPr/>
          <p:nvPr/>
        </p:nvSpPr>
        <p:spPr>
          <a:xfrm>
            <a:off x="1339143" y="4091375"/>
            <a:ext cx="8683871" cy="229782"/>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 coins arrondis 16">
            <a:extLst>
              <a:ext uri="{FF2B5EF4-FFF2-40B4-BE49-F238E27FC236}">
                <a16:creationId xmlns:a16="http://schemas.microsoft.com/office/drawing/2014/main" id="{309E4BA5-6CB8-4188-8A58-BD6C744CEC7B}"/>
              </a:ext>
            </a:extLst>
          </p:cNvPr>
          <p:cNvSpPr/>
          <p:nvPr/>
        </p:nvSpPr>
        <p:spPr>
          <a:xfrm>
            <a:off x="1702483" y="4357511"/>
            <a:ext cx="6154584" cy="26103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93C5ECD8-0F2B-4D80-AB03-DA2E62A49BFB}"/>
              </a:ext>
            </a:extLst>
          </p:cNvPr>
          <p:cNvSpPr txBox="1"/>
          <p:nvPr/>
        </p:nvSpPr>
        <p:spPr>
          <a:xfrm>
            <a:off x="7477830" y="3686091"/>
            <a:ext cx="2545184" cy="369332"/>
          </a:xfrm>
          <a:prstGeom prst="rect">
            <a:avLst/>
          </a:prstGeom>
          <a:noFill/>
        </p:spPr>
        <p:txBody>
          <a:bodyPr wrap="square" rtlCol="0">
            <a:spAutoFit/>
          </a:bodyPr>
          <a:lstStyle/>
          <a:p>
            <a:pPr algn="ctr"/>
            <a:r>
              <a:rPr lang="en-US" b="1" dirty="0">
                <a:solidFill>
                  <a:srgbClr val="92D050"/>
                </a:solidFill>
              </a:rPr>
              <a:t>Makes decisions</a:t>
            </a:r>
          </a:p>
        </p:txBody>
      </p:sp>
      <p:sp>
        <p:nvSpPr>
          <p:cNvPr id="20" name="ZoneTexte 19">
            <a:extLst>
              <a:ext uri="{FF2B5EF4-FFF2-40B4-BE49-F238E27FC236}">
                <a16:creationId xmlns:a16="http://schemas.microsoft.com/office/drawing/2014/main" id="{B13FF218-2BCB-414D-ABE4-F7AF52681127}"/>
              </a:ext>
            </a:extLst>
          </p:cNvPr>
          <p:cNvSpPr txBox="1"/>
          <p:nvPr/>
        </p:nvSpPr>
        <p:spPr>
          <a:xfrm>
            <a:off x="2060224" y="4607258"/>
            <a:ext cx="5796843" cy="369332"/>
          </a:xfrm>
          <a:prstGeom prst="rect">
            <a:avLst/>
          </a:prstGeom>
          <a:noFill/>
        </p:spPr>
        <p:txBody>
          <a:bodyPr wrap="square" rtlCol="0">
            <a:spAutoFit/>
          </a:bodyPr>
          <a:lstStyle/>
          <a:p>
            <a:pPr algn="ctr"/>
            <a:r>
              <a:rPr lang="en-US" b="1" dirty="0">
                <a:solidFill>
                  <a:schemeClr val="accent4"/>
                </a:solidFill>
              </a:rPr>
              <a:t>Imperative Shell acts upon these decisions</a:t>
            </a:r>
          </a:p>
        </p:txBody>
      </p:sp>
      <p:sp>
        <p:nvSpPr>
          <p:cNvPr id="8" name="TextBox 9">
            <a:extLst>
              <a:ext uri="{FF2B5EF4-FFF2-40B4-BE49-F238E27FC236}">
                <a16:creationId xmlns:a16="http://schemas.microsoft.com/office/drawing/2014/main" id="{3EE52737-06FB-4B94-BB4B-6B8AF8960114}"/>
              </a:ext>
            </a:extLst>
          </p:cNvPr>
          <p:cNvSpPr txBox="1"/>
          <p:nvPr/>
        </p:nvSpPr>
        <p:spPr>
          <a:xfrm>
            <a:off x="164756" y="-256753"/>
            <a:ext cx="11862487" cy="113877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a:t>
            </a:r>
            <a:r>
              <a:rPr lang="en-GB" sz="4000" b="1" cap="all" dirty="0" err="1">
                <a:solidFill>
                  <a:schemeClr val="bg1"/>
                </a:solidFill>
                <a:latin typeface="Alte Haas Grotesk" charset="0"/>
                <a:ea typeface="Alte Haas Grotesk" charset="0"/>
                <a:cs typeface="Alte Haas Grotesk" charset="0"/>
              </a:rPr>
              <a:t>Theater</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9617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07EBD-8E44-4897-8D05-D9D739B8F424}"/>
              </a:ext>
            </a:extLst>
          </p:cNvPr>
          <p:cNvSpPr txBox="1"/>
          <p:nvPr/>
        </p:nvSpPr>
        <p:spPr>
          <a:xfrm>
            <a:off x="893328" y="2690336"/>
            <a:ext cx="10405344" cy="1477328"/>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How to cope with multiple I/O </a:t>
            </a:r>
            <a:r>
              <a:rPr lang="en-GB" sz="4500" b="1" cap="all" dirty="0">
                <a:solidFill>
                  <a:srgbClr val="D1A2D0"/>
                </a:solidFill>
                <a:latin typeface="Alte Haas Grotesk" charset="0"/>
                <a:ea typeface="Alte Haas Grotesk" charset="0"/>
                <a:cs typeface="Alte Haas Grotesk" charset="0"/>
              </a:rPr>
              <a:t>in sequence?</a:t>
            </a:r>
            <a:endParaRPr lang="en-GB" sz="1200" b="1" cap="all" dirty="0">
              <a:solidFill>
                <a:srgbClr val="D1A2D0"/>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84426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63"/>
          <a:stretch/>
        </p:blipFill>
        <p:spPr>
          <a:xfrm>
            <a:off x="0" y="0"/>
            <a:ext cx="10058400" cy="53456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760" y="3429001"/>
            <a:ext cx="5956668" cy="3238882"/>
          </a:xfrm>
          <a:prstGeom prst="rect">
            <a:avLst/>
          </a:prstGeom>
          <a:ln>
            <a:solidFill>
              <a:schemeClr val="tx1"/>
            </a:solidFill>
          </a:ln>
        </p:spPr>
      </p:pic>
      <p:pic>
        <p:nvPicPr>
          <p:cNvPr id="5" name="Picture 4">
            <a:extLst>
              <a:ext uri="{FF2B5EF4-FFF2-40B4-BE49-F238E27FC236}">
                <a16:creationId xmlns:a16="http://schemas.microsoft.com/office/drawing/2014/main" id="{877EF772-B817-4364-828F-4784FAD3F8F9}"/>
              </a:ext>
            </a:extLst>
          </p:cNvPr>
          <p:cNvPicPr>
            <a:picLocks noChangeAspect="1"/>
          </p:cNvPicPr>
          <p:nvPr/>
        </p:nvPicPr>
        <p:blipFill rotWithShape="1">
          <a:blip r:embed="rId5">
            <a:extLst>
              <a:ext uri="{28A0092B-C50C-407E-A947-70E740481C1C}">
                <a14:useLocalDpi xmlns:a14="http://schemas.microsoft.com/office/drawing/2010/main" val="0"/>
              </a:ext>
            </a:extLst>
          </a:blip>
          <a:srcRect l="13790" t="4009" r="11114" b="10906"/>
          <a:stretch/>
        </p:blipFill>
        <p:spPr>
          <a:xfrm>
            <a:off x="2042159" y="4289014"/>
            <a:ext cx="2402841" cy="2042160"/>
          </a:xfrm>
          <a:prstGeom prst="rect">
            <a:avLst/>
          </a:prstGeom>
          <a:ln>
            <a:solidFill>
              <a:schemeClr val="bg1"/>
            </a:solidFill>
          </a:ln>
        </p:spPr>
      </p:pic>
    </p:spTree>
    <p:extLst>
      <p:ext uri="{BB962C8B-B14F-4D97-AF65-F5344CB8AC3E}">
        <p14:creationId xmlns:p14="http://schemas.microsoft.com/office/powerpoint/2010/main" val="35934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grpSp>
        <p:nvGrpSpPr>
          <p:cNvPr id="7" name="Group 6">
            <a:extLst>
              <a:ext uri="{FF2B5EF4-FFF2-40B4-BE49-F238E27FC236}">
                <a16:creationId xmlns:a16="http://schemas.microsoft.com/office/drawing/2014/main" id="{F5FB90D4-A024-436D-A6BF-727DCE2CB4D6}"/>
              </a:ext>
            </a:extLst>
          </p:cNvPr>
          <p:cNvGrpSpPr/>
          <p:nvPr/>
        </p:nvGrpSpPr>
        <p:grpSpPr>
          <a:xfrm>
            <a:off x="706300" y="1351468"/>
            <a:ext cx="10779401" cy="5105825"/>
            <a:chOff x="640953" y="1351468"/>
            <a:chExt cx="10779401" cy="5105825"/>
          </a:xfrm>
        </p:grpSpPr>
        <p:pic>
          <p:nvPicPr>
            <p:cNvPr id="6" name="Picture 5">
              <a:extLst>
                <a:ext uri="{FF2B5EF4-FFF2-40B4-BE49-F238E27FC236}">
                  <a16:creationId xmlns:a16="http://schemas.microsoft.com/office/drawing/2014/main" id="{F8B721BA-3242-44C4-8FDC-F4FEC27485F2}"/>
                </a:ext>
              </a:extLst>
            </p:cNvPr>
            <p:cNvPicPr>
              <a:picLocks noChangeAspect="1"/>
            </p:cNvPicPr>
            <p:nvPr/>
          </p:nvPicPr>
          <p:blipFill>
            <a:blip r:embed="rId3"/>
            <a:stretch>
              <a:fillRect/>
            </a:stretch>
          </p:blipFill>
          <p:spPr>
            <a:xfrm>
              <a:off x="2812648" y="2802328"/>
              <a:ext cx="8607706" cy="3654965"/>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3" y="1351468"/>
              <a:ext cx="4085376" cy="2458034"/>
            </a:xfrm>
            <a:prstGeom prst="rect">
              <a:avLst/>
            </a:prstGeom>
            <a:ln w="6350">
              <a:solidFill>
                <a:schemeClr val="bg1"/>
              </a:solidFill>
            </a:ln>
          </p:spPr>
        </p:pic>
      </p:grpSp>
    </p:spTree>
    <p:extLst>
      <p:ext uri="{BB962C8B-B14F-4D97-AF65-F5344CB8AC3E}">
        <p14:creationId xmlns:p14="http://schemas.microsoft.com/office/powerpoint/2010/main" val="1934468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7513-4F55-4C59-9EF2-A3B012E8DDFE}"/>
              </a:ext>
            </a:extLst>
          </p:cNvPr>
          <p:cNvPicPr>
            <a:picLocks noChangeAspect="1"/>
          </p:cNvPicPr>
          <p:nvPr/>
        </p:nvPicPr>
        <p:blipFill>
          <a:blip r:embed="rId3"/>
          <a:stretch>
            <a:fillRect/>
          </a:stretch>
        </p:blipFill>
        <p:spPr>
          <a:xfrm>
            <a:off x="3626734" y="1794076"/>
            <a:ext cx="8025539" cy="4473251"/>
          </a:xfrm>
          <a:prstGeom prst="rect">
            <a:avLst/>
          </a:prstGeom>
          <a:ln w="6350">
            <a:solidFill>
              <a:schemeClr val="bg1"/>
            </a:solidFill>
          </a:ln>
        </p:spPr>
      </p:pic>
      <p:pic>
        <p:nvPicPr>
          <p:cNvPr id="20" name="Picture 19" descr="A picture containing sky, outdoor, ground, track&#10;&#10;Description generated with very high confidence">
            <a:extLst>
              <a:ext uri="{FF2B5EF4-FFF2-40B4-BE49-F238E27FC236}">
                <a16:creationId xmlns:a16="http://schemas.microsoft.com/office/drawing/2014/main" id="{69303AB2-6568-48E3-8BF9-578EFC91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00" y="1351468"/>
            <a:ext cx="4085376" cy="2458034"/>
          </a:xfrm>
          <a:prstGeom prst="rect">
            <a:avLst/>
          </a:prstGeom>
          <a:ln w="6350">
            <a:solidFill>
              <a:schemeClr val="bg1"/>
            </a:solidFill>
          </a:ln>
        </p:spPr>
      </p:pic>
      <p:sp>
        <p:nvSpPr>
          <p:cNvPr id="5" name="TextBox 9">
            <a:extLst>
              <a:ext uri="{FF2B5EF4-FFF2-40B4-BE49-F238E27FC236}">
                <a16:creationId xmlns:a16="http://schemas.microsoft.com/office/drawing/2014/main" id="{B810DC68-C536-4C31-BB05-5BF77106B432}"/>
              </a:ext>
            </a:extLst>
          </p:cNvPr>
          <p:cNvSpPr txBox="1"/>
          <p:nvPr/>
        </p:nvSpPr>
        <p:spPr>
          <a:xfrm>
            <a:off x="164756" y="-256753"/>
            <a:ext cx="11862487" cy="166199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4500" b="1" cap="all" dirty="0">
              <a:solidFill>
                <a:schemeClr val="bg1"/>
              </a:solidFill>
              <a:latin typeface="Alte Haas Grotesk" charset="0"/>
              <a:ea typeface="Alte Haas Grotesk" charset="0"/>
              <a:cs typeface="Alte Haas Grotesk" charset="0"/>
            </a:endParaRPr>
          </a:p>
          <a:p>
            <a:pPr algn="ctr"/>
            <a:r>
              <a:rPr lang="fr-FR" sz="4500" b="1" cap="all" dirty="0" err="1">
                <a:solidFill>
                  <a:schemeClr val="bg1"/>
                </a:solidFill>
                <a:latin typeface="Alte Haas Grotesk" charset="0"/>
                <a:ea typeface="Alte Haas Grotesk" charset="0"/>
                <a:cs typeface="Alte Haas Grotesk" charset="0"/>
              </a:rPr>
              <a:t>Remember</a:t>
            </a:r>
            <a:r>
              <a:rPr lang="fr-FR" sz="4500" b="1" cap="all" dirty="0">
                <a:solidFill>
                  <a:schemeClr val="bg1"/>
                </a:solidFill>
                <a:latin typeface="Alte Haas Grotesk" charset="0"/>
                <a:ea typeface="Alte Haas Grotesk" charset="0"/>
                <a:cs typeface="Alte Haas Grotesk" charset="0"/>
              </a:rPr>
              <a:t> TRAIN-TRAIN?</a:t>
            </a:r>
            <a:endParaRPr lang="en-GB" sz="4500" b="1" cap="all" dirty="0">
              <a:solidFill>
                <a:schemeClr val="bg1"/>
              </a:solidFill>
              <a:latin typeface="Alte Haas Grotesk" charset="0"/>
              <a:ea typeface="Alte Haas Grotesk" charset="0"/>
              <a:cs typeface="Alte Haas Grotesk" charset="0"/>
            </a:endParaRPr>
          </a:p>
          <a:p>
            <a:pPr algn="ct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355838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pic>
        <p:nvPicPr>
          <p:cNvPr id="21" name="Picture 20">
            <a:extLst>
              <a:ext uri="{FF2B5EF4-FFF2-40B4-BE49-F238E27FC236}">
                <a16:creationId xmlns:a16="http://schemas.microsoft.com/office/drawing/2014/main" id="{DF71A795-A5E1-4AF3-98A8-4BB1E4EDD99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921875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pic>
        <p:nvPicPr>
          <p:cNvPr id="19" name="Picture 18">
            <a:extLst>
              <a:ext uri="{FF2B5EF4-FFF2-40B4-BE49-F238E27FC236}">
                <a16:creationId xmlns:a16="http://schemas.microsoft.com/office/drawing/2014/main" id="{0BE65331-EC54-4D8F-B8D4-9708A258CB2F}"/>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20" name="ZoneTexte 15">
            <a:extLst>
              <a:ext uri="{FF2B5EF4-FFF2-40B4-BE49-F238E27FC236}">
                <a16:creationId xmlns:a16="http://schemas.microsoft.com/office/drawing/2014/main" id="{600E1E81-699C-484E-AB89-CF00D157DD09}"/>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8" name="Rectangle : coins arrondis 33">
            <a:extLst>
              <a:ext uri="{FF2B5EF4-FFF2-40B4-BE49-F238E27FC236}">
                <a16:creationId xmlns:a16="http://schemas.microsoft.com/office/drawing/2014/main" id="{8A55675B-DDCE-4C62-81BE-EA417825C4E7}"/>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4374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10" name="TextBox 9">
            <a:extLst>
              <a:ext uri="{FF2B5EF4-FFF2-40B4-BE49-F238E27FC236}">
                <a16:creationId xmlns:a16="http://schemas.microsoft.com/office/drawing/2014/main" id="{14A5EB83-0187-49CD-BED2-5FAB74996998}"/>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D7F5D946-F553-40D7-BCA3-DC76D9A8511F}"/>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1099337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450D6A0B-2303-4861-A307-8BCC4AB8D1F6}"/>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53372FD-547F-4027-9A29-BCD9FF9E21DA}"/>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706F1BE5-A64D-49FF-A022-E29AE55B3527}"/>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382536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9">
            <a:extLst>
              <a:ext uri="{FF2B5EF4-FFF2-40B4-BE49-F238E27FC236}">
                <a16:creationId xmlns:a16="http://schemas.microsoft.com/office/drawing/2014/main" id="{E5A156F3-206B-4D6A-AC63-749C2F02791E}"/>
              </a:ext>
            </a:extLst>
          </p:cNvPr>
          <p:cNvSpPr txBox="1"/>
          <p:nvPr/>
        </p:nvSpPr>
        <p:spPr>
          <a:xfrm>
            <a:off x="164756" y="-256753"/>
            <a:ext cx="11862487" cy="130035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28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Functional Core </a:t>
            </a:r>
            <a:r>
              <a:rPr lang="mr-IN" sz="4000" b="1" cap="all" dirty="0">
                <a:solidFill>
                  <a:schemeClr val="bg1"/>
                </a:solidFill>
                <a:latin typeface="Alte Haas Grotesk" charset="0"/>
                <a:ea typeface="Alte Haas Grotesk" charset="0"/>
                <a:cs typeface="Alte Haas Grotesk" charset="0"/>
              </a:rPr>
              <a:t>–</a:t>
            </a:r>
            <a:r>
              <a:rPr lang="en-GB" sz="4000" b="1" cap="all" dirty="0">
                <a:solidFill>
                  <a:schemeClr val="bg1"/>
                </a:solidFill>
                <a:latin typeface="Alte Haas Grotesk" charset="0"/>
                <a:ea typeface="Alte Haas Grotesk" charset="0"/>
                <a:cs typeface="Alte Haas Grotesk" charset="0"/>
              </a:rPr>
              <a:t> Train reservation</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1" name="Image 3">
            <a:extLst>
              <a:ext uri="{FF2B5EF4-FFF2-40B4-BE49-F238E27FC236}">
                <a16:creationId xmlns:a16="http://schemas.microsoft.com/office/drawing/2014/main" id="{D97B7790-4CE5-4324-AD66-47134568463E}"/>
              </a:ext>
            </a:extLst>
          </p:cNvPr>
          <p:cNvPicPr>
            <a:picLocks noChangeAspect="1"/>
          </p:cNvPicPr>
          <p:nvPr/>
        </p:nvPicPr>
        <p:blipFill rotWithShape="1">
          <a:blip r:embed="rId3">
            <a:clrChange>
              <a:clrFrom>
                <a:srgbClr val="1E1E1E"/>
              </a:clrFrom>
              <a:clrTo>
                <a:srgbClr val="1E1E1E">
                  <a:alpha val="0"/>
                </a:srgbClr>
              </a:clrTo>
            </a:clrChange>
          </a:blip>
          <a:srcRect t="1416"/>
          <a:stretch/>
        </p:blipFill>
        <p:spPr>
          <a:xfrm>
            <a:off x="1282172" y="1275326"/>
            <a:ext cx="9627653" cy="5306990"/>
          </a:xfrm>
          <a:prstGeom prst="rect">
            <a:avLst/>
          </a:prstGeom>
        </p:spPr>
      </p:pic>
      <p:sp>
        <p:nvSpPr>
          <p:cNvPr id="13" name="Rectangle : coins arrondis 33">
            <a:extLst>
              <a:ext uri="{FF2B5EF4-FFF2-40B4-BE49-F238E27FC236}">
                <a16:creationId xmlns:a16="http://schemas.microsoft.com/office/drawing/2014/main" id="{09CE6F27-763F-4117-80DC-BF41AFCF7B0F}"/>
              </a:ext>
            </a:extLst>
          </p:cNvPr>
          <p:cNvSpPr/>
          <p:nvPr/>
        </p:nvSpPr>
        <p:spPr>
          <a:xfrm>
            <a:off x="2078752" y="4535753"/>
            <a:ext cx="5508000" cy="261107"/>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 coins arrondis 34">
            <a:extLst>
              <a:ext uri="{FF2B5EF4-FFF2-40B4-BE49-F238E27FC236}">
                <a16:creationId xmlns:a16="http://schemas.microsoft.com/office/drawing/2014/main" id="{F295DDCA-9354-4C85-957B-10E8B3FEBE37}"/>
              </a:ext>
            </a:extLst>
          </p:cNvPr>
          <p:cNvSpPr/>
          <p:nvPr/>
        </p:nvSpPr>
        <p:spPr>
          <a:xfrm>
            <a:off x="2464348" y="4982965"/>
            <a:ext cx="8604000" cy="7200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ZoneTexte 11">
            <a:extLst>
              <a:ext uri="{FF2B5EF4-FFF2-40B4-BE49-F238E27FC236}">
                <a16:creationId xmlns:a16="http://schemas.microsoft.com/office/drawing/2014/main" id="{E8B9FBD0-1877-4195-A413-D242A47E6963}"/>
              </a:ext>
            </a:extLst>
          </p:cNvPr>
          <p:cNvSpPr txBox="1"/>
          <p:nvPr/>
        </p:nvSpPr>
        <p:spPr>
          <a:xfrm>
            <a:off x="5682344" y="4213283"/>
            <a:ext cx="332286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92D050"/>
                </a:solidFill>
              </a:rPr>
              <a:t>Call pure function - Make decisions</a:t>
            </a:r>
          </a:p>
        </p:txBody>
      </p:sp>
      <p:sp>
        <p:nvSpPr>
          <p:cNvPr id="17" name="ZoneTexte 15">
            <a:extLst>
              <a:ext uri="{FF2B5EF4-FFF2-40B4-BE49-F238E27FC236}">
                <a16:creationId xmlns:a16="http://schemas.microsoft.com/office/drawing/2014/main" id="{A1B15900-ABF5-42B9-BAE0-82AFA0A7AAB3}"/>
              </a:ext>
            </a:extLst>
          </p:cNvPr>
          <p:cNvSpPr txBox="1"/>
          <p:nvPr/>
        </p:nvSpPr>
        <p:spPr>
          <a:xfrm>
            <a:off x="8206001" y="4628564"/>
            <a:ext cx="2658339"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Acts upon these decisions</a:t>
            </a:r>
          </a:p>
        </p:txBody>
      </p:sp>
      <p:sp>
        <p:nvSpPr>
          <p:cNvPr id="10" name="Rectangle : coins arrondis 33">
            <a:extLst>
              <a:ext uri="{FF2B5EF4-FFF2-40B4-BE49-F238E27FC236}">
                <a16:creationId xmlns:a16="http://schemas.microsoft.com/office/drawing/2014/main" id="{A463509D-D533-4C2B-AF3D-86ECD0FD1597}"/>
              </a:ext>
            </a:extLst>
          </p:cNvPr>
          <p:cNvSpPr/>
          <p:nvPr/>
        </p:nvSpPr>
        <p:spPr>
          <a:xfrm>
            <a:off x="1651483" y="3336868"/>
            <a:ext cx="7884000" cy="68621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ZoneTexte 15">
            <a:extLst>
              <a:ext uri="{FF2B5EF4-FFF2-40B4-BE49-F238E27FC236}">
                <a16:creationId xmlns:a16="http://schemas.microsoft.com/office/drawing/2014/main" id="{134F6637-1A29-4071-BA85-AB2A8E8BB47D}"/>
              </a:ext>
            </a:extLst>
          </p:cNvPr>
          <p:cNvSpPr txBox="1"/>
          <p:nvPr/>
        </p:nvSpPr>
        <p:spPr>
          <a:xfrm>
            <a:off x="7054968" y="3005584"/>
            <a:ext cx="2317632"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chemeClr val="accent4"/>
                </a:solidFill>
              </a:rPr>
              <a:t>Call non-pure functions</a:t>
            </a:r>
          </a:p>
        </p:txBody>
      </p:sp>
      <p:sp>
        <p:nvSpPr>
          <p:cNvPr id="12" name="ZoneTexte 15">
            <a:extLst>
              <a:ext uri="{FF2B5EF4-FFF2-40B4-BE49-F238E27FC236}">
                <a16:creationId xmlns:a16="http://schemas.microsoft.com/office/drawing/2014/main" id="{B7E239F9-6020-4988-A26C-1AE25F850083}"/>
              </a:ext>
            </a:extLst>
          </p:cNvPr>
          <p:cNvSpPr txBox="1"/>
          <p:nvPr/>
        </p:nvSpPr>
        <p:spPr>
          <a:xfrm>
            <a:off x="3925962" y="1993164"/>
            <a:ext cx="4340076"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4"/>
                </a:solidFill>
              </a:rPr>
              <a:t>(Imperative shell version)</a:t>
            </a:r>
          </a:p>
        </p:txBody>
      </p:sp>
      <p:sp>
        <p:nvSpPr>
          <p:cNvPr id="20" name="Rectangle : coins arrondis 33">
            <a:extLst>
              <a:ext uri="{FF2B5EF4-FFF2-40B4-BE49-F238E27FC236}">
                <a16:creationId xmlns:a16="http://schemas.microsoft.com/office/drawing/2014/main" id="{21CF0EBD-9E88-467A-BA7A-BED289D30E73}"/>
              </a:ext>
            </a:extLst>
          </p:cNvPr>
          <p:cNvSpPr/>
          <p:nvPr/>
        </p:nvSpPr>
        <p:spPr>
          <a:xfrm>
            <a:off x="1085850" y="2457450"/>
            <a:ext cx="10303329" cy="4124866"/>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 name="Picture 20">
            <a:extLst>
              <a:ext uri="{FF2B5EF4-FFF2-40B4-BE49-F238E27FC236}">
                <a16:creationId xmlns:a16="http://schemas.microsoft.com/office/drawing/2014/main" id="{AEBFD8FF-6BED-4CA2-8D3E-74E01B5D75AA}"/>
              </a:ext>
            </a:extLst>
          </p:cNvPr>
          <p:cNvPicPr>
            <a:picLocks noChangeAspect="1"/>
          </p:cNvPicPr>
          <p:nvPr/>
        </p:nvPicPr>
        <p:blipFill rotWithShape="1">
          <a:blip r:embed="rId4">
            <a:extLst>
              <a:ext uri="{28A0092B-C50C-407E-A947-70E740481C1C}">
                <a14:useLocalDpi xmlns:a14="http://schemas.microsoft.com/office/drawing/2010/main" val="0"/>
              </a:ext>
            </a:extLst>
          </a:blip>
          <a:srcRect l="27994" t="42566" r="34502" b="37562"/>
          <a:stretch/>
        </p:blipFill>
        <p:spPr>
          <a:xfrm>
            <a:off x="1262052" y="5098542"/>
            <a:ext cx="1102448" cy="328387"/>
          </a:xfrm>
          <a:prstGeom prst="rect">
            <a:avLst/>
          </a:prstGeom>
        </p:spPr>
      </p:pic>
    </p:spTree>
    <p:extLst>
      <p:ext uri="{BB962C8B-B14F-4D97-AF65-F5344CB8AC3E}">
        <p14:creationId xmlns:p14="http://schemas.microsoft.com/office/powerpoint/2010/main" val="15210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1CF018-9B70-4DAC-A7EB-CA74A21CE847}"/>
              </a:ext>
            </a:extLst>
          </p:cNvPr>
          <p:cNvSpPr txBox="1"/>
          <p:nvPr/>
        </p:nvSpPr>
        <p:spPr>
          <a:xfrm>
            <a:off x="1129577" y="2839515"/>
            <a:ext cx="9932846" cy="707886"/>
          </a:xfrm>
          <a:prstGeom prst="rect">
            <a:avLst/>
          </a:prstGeom>
          <a:noFill/>
        </p:spPr>
        <p:txBody>
          <a:bodyPr wrap="square" rtlCol="0" anchor="ctr">
            <a:spAutoFit/>
          </a:bodyPr>
          <a:lstStyle/>
          <a:p>
            <a:pPr algn="ctr"/>
            <a:r>
              <a:rPr lang="en-GB" sz="4000" b="1" cap="all">
                <a:solidFill>
                  <a:schemeClr val="bg1"/>
                </a:solidFill>
                <a:latin typeface="Alte Haas Grotesk" charset="0"/>
                <a:ea typeface="Alte Haas Grotesk" charset="0"/>
                <a:cs typeface="Alte Haas Grotesk" charset="0"/>
              </a:rPr>
              <a:t>To sum-up</a:t>
            </a: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49177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678402552"/>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4" name="TextBox 3">
            <a:extLst>
              <a:ext uri="{FF2B5EF4-FFF2-40B4-BE49-F238E27FC236}">
                <a16:creationId xmlns:a16="http://schemas.microsoft.com/office/drawing/2014/main" id="{8771DB3A-867F-4710-AA5A-E9392F3EBF20}"/>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82386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625592019"/>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77C9241B-FCB3-4017-87FC-F0422E3950EC}"/>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319561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219409176"/>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endParaRPr lang="en-US" sz="2000" dirty="0">
                        <a:solidFill>
                          <a:schemeClr val="accent6"/>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7" name="TextBox 6">
            <a:extLst>
              <a:ext uri="{FF2B5EF4-FFF2-40B4-BE49-F238E27FC236}">
                <a16:creationId xmlns:a16="http://schemas.microsoft.com/office/drawing/2014/main" id="{B1AA04FB-01BB-41F7-97EA-6912C24514B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56659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144879795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endParaRPr lang="en-US" sz="2000" dirty="0">
                        <a:solidFill>
                          <a:srgbClr val="FF0000"/>
                        </a:solidFill>
                      </a:endParaRPr>
                    </a:p>
                  </a:txBody>
                  <a:tcPr/>
                </a:tc>
                <a:tc>
                  <a:txBody>
                    <a:bodyPr/>
                    <a:lstStyle/>
                    <a:p>
                      <a:pPr algn="ctr"/>
                      <a:endParaRPr lang="en-US" sz="2000" dirty="0">
                        <a:solidFill>
                          <a:schemeClr val="accent6"/>
                        </a:solidFill>
                      </a:endParaRP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AFFB4E6B-1135-414D-8CE0-3AECA9FDFB2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0698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extLst>
              <p:ext uri="{D42A27DB-BD31-4B8C-83A1-F6EECF244321}">
                <p14:modId xmlns:p14="http://schemas.microsoft.com/office/powerpoint/2010/main" val="800304271"/>
              </p:ext>
            </p:extLst>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cap="all" baseline="0" dirty="0">
                          <a:solidFill>
                            <a:schemeClr val="bg1"/>
                          </a:solidFill>
                        </a:rPr>
                        <a:t>Feature</a:t>
                      </a:r>
                    </a:p>
                  </a:txBody>
                  <a:tcPr anchor="ctr"/>
                </a:tc>
                <a:tc>
                  <a:txBody>
                    <a:bodyPr/>
                    <a:lstStyle/>
                    <a:p>
                      <a:pPr algn="ctr"/>
                      <a:r>
                        <a:rPr lang="en-US" cap="all" baseline="0" dirty="0">
                          <a:solidFill>
                            <a:schemeClr val="bg1"/>
                          </a:solidFill>
                        </a:rPr>
                        <a:t>Hexagonal Architecture</a:t>
                      </a:r>
                    </a:p>
                  </a:txBody>
                  <a:tcPr anchor="ctr"/>
                </a:tc>
                <a:tc>
                  <a:txBody>
                    <a:bodyPr/>
                    <a:lstStyle/>
                    <a:p>
                      <a:pPr algn="ctr"/>
                      <a:r>
                        <a:rPr lang="en-US" cap="all" baseline="0" dirty="0">
                          <a:solidFill>
                            <a:schemeClr val="bg1"/>
                          </a:solidFill>
                        </a:rPr>
                        <a:t>Functional Architecture</a:t>
                      </a:r>
                    </a:p>
                  </a:txBody>
                  <a:tcPr anchor="ct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5" name="TextBox 4">
            <a:extLst>
              <a:ext uri="{FF2B5EF4-FFF2-40B4-BE49-F238E27FC236}">
                <a16:creationId xmlns:a16="http://schemas.microsoft.com/office/drawing/2014/main" id="{372C2243-5780-463A-923B-BDF9A5FC80C6}"/>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Functional Core?</a:t>
            </a:r>
          </a:p>
          <a:p>
            <a:pPr algn="ctr"/>
            <a:endParaRPr lang="en-GB" sz="105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9017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716300" y="2398980"/>
            <a:ext cx="10818687"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to compare them?!?</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161362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804736"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1752824" y="2398980"/>
            <a:ext cx="8686353"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a:t>
            </a:r>
            <a:br>
              <a:rPr lang="en-US" sz="3200" b="1" cap="all" dirty="0">
                <a:solidFill>
                  <a:srgbClr val="D1A2D0"/>
                </a:solidFill>
                <a:latin typeface="Alte Haas Grotesk" panose="02000503000000020004" pitchFamily="2" charset="0"/>
              </a:rPr>
            </a:br>
            <a:r>
              <a:rPr lang="en-US" sz="3200" b="1" cap="all" dirty="0">
                <a:solidFill>
                  <a:srgbClr val="D1A2D0"/>
                </a:solidFill>
                <a:latin typeface="Alte Haas Grotesk" panose="02000503000000020004" pitchFamily="2" charset="0"/>
              </a:rPr>
              <a:t>celery and chocolate?!?</a:t>
            </a:r>
            <a:endParaRPr lang="en-GB" sz="3200" b="1" cap="all" dirty="0">
              <a:solidFill>
                <a:srgbClr val="D1A2D0"/>
              </a:solidFill>
              <a:latin typeface="Alte Haas Grotesk" panose="02000503000000020004" pitchFamily="2" charset="0"/>
            </a:endParaRPr>
          </a:p>
        </p:txBody>
      </p:sp>
      <p:sp>
        <p:nvSpPr>
          <p:cNvPr id="7" name="TextBox 6">
            <a:extLst>
              <a:ext uri="{FF2B5EF4-FFF2-40B4-BE49-F238E27FC236}">
                <a16:creationId xmlns:a16="http://schemas.microsoft.com/office/drawing/2014/main" id="{301CF018-9B70-4DAC-A7EB-CA74A21CE847}"/>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BTW…</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15" name="Picture 14">
            <a:extLst>
              <a:ext uri="{FF2B5EF4-FFF2-40B4-BE49-F238E27FC236}">
                <a16:creationId xmlns:a16="http://schemas.microsoft.com/office/drawing/2014/main" id="{413218FE-9926-4789-9949-6417EDFE3A12}"/>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27676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9018417" y="1647307"/>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A0293CB8-6C8E-43F0-ABBD-42D7AD1AD9AA}"/>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56E394AD-DBB0-4424-88EA-CD000EA7DB20}"/>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8376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265FE1D6-0C34-4130-902B-C426341674E4}"/>
              </a:ext>
            </a:extLst>
          </p:cNvPr>
          <p:cNvGraphicFramePr>
            <a:graphicFrameLocks noGrp="1"/>
          </p:cNvGraphicFramePr>
          <p:nvPr/>
        </p:nvGraphicFramePr>
        <p:xfrm>
          <a:off x="1768418" y="1867509"/>
          <a:ext cx="8655164" cy="2621280"/>
        </p:xfrm>
        <a:graphic>
          <a:graphicData uri="http://schemas.openxmlformats.org/drawingml/2006/table">
            <a:tbl>
              <a:tblPr firstRow="1" bandRow="1">
                <a:tableStyleId>{5DA37D80-6434-44D0-A028-1B22A696006F}</a:tableStyleId>
              </a:tblPr>
              <a:tblGrid>
                <a:gridCol w="4751792">
                  <a:extLst>
                    <a:ext uri="{9D8B030D-6E8A-4147-A177-3AD203B41FA5}">
                      <a16:colId xmlns:a16="http://schemas.microsoft.com/office/drawing/2014/main" val="2885247476"/>
                    </a:ext>
                  </a:extLst>
                </a:gridCol>
                <a:gridCol w="1864807">
                  <a:extLst>
                    <a:ext uri="{9D8B030D-6E8A-4147-A177-3AD203B41FA5}">
                      <a16:colId xmlns:a16="http://schemas.microsoft.com/office/drawing/2014/main" val="696385691"/>
                    </a:ext>
                  </a:extLst>
                </a:gridCol>
                <a:gridCol w="2038565">
                  <a:extLst>
                    <a:ext uri="{9D8B030D-6E8A-4147-A177-3AD203B41FA5}">
                      <a16:colId xmlns:a16="http://schemas.microsoft.com/office/drawing/2014/main" val="1988530716"/>
                    </a:ext>
                  </a:extLst>
                </a:gridCol>
              </a:tblGrid>
              <a:tr h="0">
                <a:tc>
                  <a:txBody>
                    <a:bodyPr/>
                    <a:lstStyle/>
                    <a:p>
                      <a:pPr algn="ctr"/>
                      <a:r>
                        <a:rPr lang="en-US" sz="2800" dirty="0">
                          <a:solidFill>
                            <a:schemeClr val="bg1"/>
                          </a:solidFill>
                        </a:rPr>
                        <a:t>Feature</a:t>
                      </a:r>
                    </a:p>
                  </a:txBody>
                  <a:tcPr/>
                </a:tc>
                <a:tc>
                  <a:txBody>
                    <a:bodyPr/>
                    <a:lstStyle/>
                    <a:p>
                      <a:pPr algn="ctr"/>
                      <a:r>
                        <a:rPr lang="en-US" dirty="0">
                          <a:solidFill>
                            <a:schemeClr val="bg1"/>
                          </a:solidFill>
                        </a:rPr>
                        <a:t>Hexagonal Architecture</a:t>
                      </a:r>
                    </a:p>
                  </a:txBody>
                  <a:tcPr/>
                </a:tc>
                <a:tc>
                  <a:txBody>
                    <a:bodyPr/>
                    <a:lstStyle/>
                    <a:p>
                      <a:pPr algn="ctr"/>
                      <a:r>
                        <a:rPr lang="en-US" dirty="0">
                          <a:solidFill>
                            <a:schemeClr val="bg1"/>
                          </a:solidFill>
                        </a:rPr>
                        <a:t>Functional Architecture</a:t>
                      </a:r>
                    </a:p>
                  </a:txBody>
                  <a:tcPr/>
                </a:tc>
                <a:extLst>
                  <a:ext uri="{0D108BD9-81ED-4DB2-BD59-A6C34878D82A}">
                    <a16:rowId xmlns:a16="http://schemas.microsoft.com/office/drawing/2014/main" val="2951702430"/>
                  </a:ext>
                </a:extLst>
              </a:tr>
              <a:tr h="370840">
                <a:tc>
                  <a:txBody>
                    <a:bodyPr/>
                    <a:lstStyle/>
                    <a:p>
                      <a:pPr algn="ctr"/>
                      <a:r>
                        <a:rPr lang="en-US" sz="2000" dirty="0">
                          <a:solidFill>
                            <a:schemeClr val="bg1"/>
                          </a:solidFill>
                        </a:rPr>
                        <a:t>Separate Infra from Business</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601613918"/>
                  </a:ext>
                </a:extLst>
              </a:tr>
              <a:tr h="370840">
                <a:tc>
                  <a:txBody>
                    <a:bodyPr/>
                    <a:lstStyle/>
                    <a:p>
                      <a:pPr algn="ctr"/>
                      <a:r>
                        <a:rPr lang="en-US" sz="2000" dirty="0">
                          <a:solidFill>
                            <a:schemeClr val="bg1"/>
                          </a:solidFill>
                        </a:rPr>
                        <a:t>Business Code without side effect</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2968574241"/>
                  </a:ext>
                </a:extLst>
              </a:tr>
              <a:tr h="370840">
                <a:tc>
                  <a:txBody>
                    <a:bodyPr/>
                    <a:lstStyle/>
                    <a:p>
                      <a:pPr algn="ctr"/>
                      <a:r>
                        <a:rPr lang="en-US" sz="2000" dirty="0">
                          <a:solidFill>
                            <a:schemeClr val="bg1"/>
                          </a:solidFill>
                        </a:rPr>
                        <a:t>Business Decision are in Business part</a:t>
                      </a:r>
                    </a:p>
                  </a:txBody>
                  <a:tcPr/>
                </a:tc>
                <a:tc>
                  <a:txBody>
                    <a:bodyPr/>
                    <a:lstStyle/>
                    <a:p>
                      <a:pPr algn="ctr"/>
                      <a:r>
                        <a:rPr lang="en-US" sz="2000" dirty="0">
                          <a:solidFill>
                            <a:schemeClr val="accent6"/>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4"/>
                          </a:solidFill>
                        </a:rPr>
                        <a:t>“Yes”</a:t>
                      </a:r>
                    </a:p>
                  </a:txBody>
                  <a:tcPr/>
                </a:tc>
                <a:extLst>
                  <a:ext uri="{0D108BD9-81ED-4DB2-BD59-A6C34878D82A}">
                    <a16:rowId xmlns:a16="http://schemas.microsoft.com/office/drawing/2014/main" val="1504960071"/>
                  </a:ext>
                </a:extLst>
              </a:tr>
              <a:tr h="370840">
                <a:tc>
                  <a:txBody>
                    <a:bodyPr/>
                    <a:lstStyle/>
                    <a:p>
                      <a:pPr algn="ctr"/>
                      <a:r>
                        <a:rPr lang="en-US" sz="2000" kern="1200" dirty="0">
                          <a:solidFill>
                            <a:schemeClr val="bg1"/>
                          </a:solidFill>
                        </a:rPr>
                        <a:t>Offers good ability to test</a:t>
                      </a:r>
                      <a:endParaRPr lang="en-US" sz="2000" kern="1200" dirty="0">
                        <a:solidFill>
                          <a:schemeClr val="bg1"/>
                        </a:solidFill>
                        <a:latin typeface="+mn-lt"/>
                        <a:ea typeface="+mn-ea"/>
                        <a:cs typeface="+mn-cs"/>
                      </a:endParaRPr>
                    </a:p>
                  </a:txBody>
                  <a:tcPr/>
                </a:tc>
                <a:tc>
                  <a:txBody>
                    <a:bodyPr/>
                    <a:lstStyle/>
                    <a:p>
                      <a:pPr algn="ctr"/>
                      <a:r>
                        <a:rPr lang="en-US" sz="2000" dirty="0">
                          <a:solidFill>
                            <a:schemeClr val="accent6"/>
                          </a:solidFill>
                        </a:rPr>
                        <a:t>Yes</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4029322988"/>
                  </a:ext>
                </a:extLst>
              </a:tr>
              <a:tr h="370840">
                <a:tc>
                  <a:txBody>
                    <a:bodyPr/>
                    <a:lstStyle/>
                    <a:p>
                      <a:pPr algn="ctr"/>
                      <a:r>
                        <a:rPr lang="en-US" sz="2000" kern="1200" dirty="0">
                          <a:solidFill>
                            <a:schemeClr val="bg1"/>
                          </a:solidFill>
                          <a:latin typeface="+mn-lt"/>
                          <a:ea typeface="+mn-ea"/>
                          <a:cs typeface="+mn-cs"/>
                        </a:rPr>
                        <a:t>Technical concerns never leak from domain</a:t>
                      </a:r>
                    </a:p>
                  </a:txBody>
                  <a:tcPr/>
                </a:tc>
                <a:tc>
                  <a:txBody>
                    <a:bodyPr/>
                    <a:lstStyle/>
                    <a:p>
                      <a:pPr algn="ctr"/>
                      <a:r>
                        <a:rPr lang="en-US" sz="2000" dirty="0">
                          <a:solidFill>
                            <a:srgbClr val="FF0000"/>
                          </a:solidFill>
                        </a:rPr>
                        <a:t>No</a:t>
                      </a:r>
                    </a:p>
                  </a:txBody>
                  <a:tcPr/>
                </a:tc>
                <a:tc>
                  <a:txBody>
                    <a:bodyPr/>
                    <a:lstStyle/>
                    <a:p>
                      <a:pPr algn="ctr"/>
                      <a:r>
                        <a:rPr lang="en-US" sz="2000" dirty="0">
                          <a:solidFill>
                            <a:schemeClr val="accent6"/>
                          </a:solidFill>
                        </a:rPr>
                        <a:t>Yes</a:t>
                      </a:r>
                    </a:p>
                  </a:txBody>
                  <a:tcPr/>
                </a:tc>
                <a:extLst>
                  <a:ext uri="{0D108BD9-81ED-4DB2-BD59-A6C34878D82A}">
                    <a16:rowId xmlns:a16="http://schemas.microsoft.com/office/drawing/2014/main" val="3935593764"/>
                  </a:ext>
                </a:extLst>
              </a:tr>
            </a:tbl>
          </a:graphicData>
        </a:graphic>
      </p:graphicFrame>
      <p:sp>
        <p:nvSpPr>
          <p:cNvPr id="4" name="Rectangle 3">
            <a:extLst>
              <a:ext uri="{FF2B5EF4-FFF2-40B4-BE49-F238E27FC236}">
                <a16:creationId xmlns:a16="http://schemas.microsoft.com/office/drawing/2014/main" id="{1870630A-C4BC-49CE-8F34-7F3BB011324C}"/>
              </a:ext>
            </a:extLst>
          </p:cNvPr>
          <p:cNvSpPr/>
          <p:nvPr/>
        </p:nvSpPr>
        <p:spPr>
          <a:xfrm>
            <a:off x="1075669" y="1200885"/>
            <a:ext cx="10818687" cy="4896099"/>
          </a:xfrm>
          <a:prstGeom prst="rect">
            <a:avLst/>
          </a:prstGeom>
          <a:solidFill>
            <a:schemeClr val="tx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3844472-610D-46F8-9A7C-4A6CA3F2C3DD}"/>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rgbClr val="D1A2D0"/>
                </a:solidFill>
                <a:latin typeface="Alte Haas Grotesk" panose="02000503000000020004" pitchFamily="2" charset="0"/>
              </a:rPr>
              <a:t>Does it make sense to compare 2 options related to </a:t>
            </a:r>
            <a:r>
              <a:rPr lang="en-US" sz="3200" b="1" cap="all" dirty="0">
                <a:solidFill>
                  <a:schemeClr val="bg1"/>
                </a:solidFill>
                <a:latin typeface="Alte Haas Grotesk" panose="02000503000000020004" pitchFamily="2" charset="0"/>
              </a:rPr>
              <a:t>2 different paradigms</a:t>
            </a:r>
            <a:r>
              <a:rPr lang="en-US" sz="3200" b="1" cap="all" dirty="0">
                <a:solidFill>
                  <a:srgbClr val="D1A2D0"/>
                </a:solidFill>
                <a:latin typeface="Alte Haas Grotesk" panose="02000503000000020004" pitchFamily="2" charset="0"/>
              </a:rPr>
              <a:t>?</a:t>
            </a:r>
            <a:endParaRPr lang="en-GB" sz="3200" b="1" cap="all" dirty="0">
              <a:solidFill>
                <a:srgbClr val="D1A2D0"/>
              </a:solidFill>
              <a:latin typeface="Alte Haas Grotesk" panose="02000503000000020004" pitchFamily="2" charset="0"/>
            </a:endParaRPr>
          </a:p>
        </p:txBody>
      </p:sp>
      <p:pic>
        <p:nvPicPr>
          <p:cNvPr id="13" name="Picture 12">
            <a:extLst>
              <a:ext uri="{FF2B5EF4-FFF2-40B4-BE49-F238E27FC236}">
                <a16:creationId xmlns:a16="http://schemas.microsoft.com/office/drawing/2014/main" id="{A39C37D9-F57B-4DBC-AF98-ECADC7454F01}"/>
              </a:ext>
            </a:extLst>
          </p:cNvPr>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851599" y="3841043"/>
            <a:ext cx="2488801" cy="1473023"/>
          </a:xfrm>
          <a:prstGeom prst="rect">
            <a:avLst/>
          </a:prstGeom>
        </p:spPr>
      </p:pic>
    </p:spTree>
    <p:extLst>
      <p:ext uri="{BB962C8B-B14F-4D97-AF65-F5344CB8AC3E}">
        <p14:creationId xmlns:p14="http://schemas.microsoft.com/office/powerpoint/2010/main" val="4191200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7440-D20D-452F-88D8-B774E895DDD5}"/>
              </a:ext>
            </a:extLst>
          </p:cNvPr>
          <p:cNvSpPr txBox="1"/>
          <p:nvPr/>
        </p:nvSpPr>
        <p:spPr>
          <a:xfrm>
            <a:off x="428978" y="2398980"/>
            <a:ext cx="11255022" cy="1473023"/>
          </a:xfrm>
          <a:prstGeom prst="rect">
            <a:avLst/>
          </a:prstGeom>
          <a:noFill/>
        </p:spPr>
        <p:txBody>
          <a:bodyPr wrap="square" rtlCol="0" anchor="ctr">
            <a:normAutofit/>
          </a:bodyPr>
          <a:lstStyle/>
          <a:p>
            <a:pPr algn="ctr"/>
            <a:r>
              <a:rPr lang="en-US" sz="3200" b="1" cap="all" dirty="0">
                <a:solidFill>
                  <a:schemeClr val="bg1"/>
                </a:solidFill>
                <a:latin typeface="Alte Haas Grotesk" panose="02000503000000020004" pitchFamily="2" charset="0"/>
              </a:rPr>
              <a:t>OK...</a:t>
            </a:r>
            <a:endParaRPr lang="en-GB" sz="3200" b="1" cap="all" dirty="0">
              <a:solidFill>
                <a:srgbClr val="D1A2D0"/>
              </a:solidFill>
              <a:latin typeface="Alte Haas Grotesk" panose="02000503000000020004" pitchFamily="2" charset="0"/>
            </a:endParaRPr>
          </a:p>
        </p:txBody>
      </p:sp>
    </p:spTree>
    <p:extLst>
      <p:ext uri="{BB962C8B-B14F-4D97-AF65-F5344CB8AC3E}">
        <p14:creationId xmlns:p14="http://schemas.microsoft.com/office/powerpoint/2010/main" val="787576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523B23-1CDC-4385-A033-B8282FAF6039}"/>
              </a:ext>
            </a:extLst>
          </p:cNvPr>
          <p:cNvSpPr txBox="1"/>
          <p:nvPr/>
        </p:nvSpPr>
        <p:spPr>
          <a:xfrm>
            <a:off x="893328" y="2344088"/>
            <a:ext cx="10405344" cy="2862322"/>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Last but not least… </a:t>
            </a:r>
          </a:p>
          <a:p>
            <a:pPr algn="ctr"/>
            <a:br>
              <a:rPr lang="en-GB" sz="4500" b="1" cap="all" dirty="0">
                <a:solidFill>
                  <a:schemeClr val="bg1"/>
                </a:solidFill>
                <a:latin typeface="Alte Haas Grotesk" charset="0"/>
                <a:ea typeface="Alte Haas Grotesk" charset="0"/>
                <a:cs typeface="Alte Haas Grotesk" charset="0"/>
              </a:rPr>
            </a:br>
            <a:r>
              <a:rPr lang="en-GB" sz="4500" b="1" cap="all" dirty="0">
                <a:solidFill>
                  <a:srgbClr val="942292"/>
                </a:solidFill>
                <a:latin typeface="Alte Haas Grotesk" charset="0"/>
                <a:ea typeface="Alte Haas Grotesk" charset="0"/>
                <a:cs typeface="Alte Haas Grotesk" charset="0"/>
              </a:rPr>
              <a:t>”beyond” Hexagonal architecture?!?</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3216473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1A2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38CF0D-16AA-4913-8752-329FC0589F6F}"/>
              </a:ext>
            </a:extLst>
          </p:cNvPr>
          <p:cNvSpPr txBox="1"/>
          <p:nvPr/>
        </p:nvSpPr>
        <p:spPr>
          <a:xfrm>
            <a:off x="893328" y="3036585"/>
            <a:ext cx="10405344" cy="784830"/>
          </a:xfrm>
          <a:prstGeom prst="rect">
            <a:avLst/>
          </a:prstGeom>
          <a:noFill/>
        </p:spPr>
        <p:txBody>
          <a:bodyPr wrap="square" rtlCol="0">
            <a:spAutoFit/>
          </a:bodyPr>
          <a:lstStyle/>
          <a:p>
            <a:pPr algn="ctr"/>
            <a:r>
              <a:rPr lang="en-GB" sz="4500" b="1" cap="all" dirty="0">
                <a:solidFill>
                  <a:srgbClr val="942292"/>
                </a:solidFill>
                <a:latin typeface="Alte Haas Grotesk" charset="0"/>
                <a:ea typeface="Alte Haas Grotesk" charset="0"/>
                <a:cs typeface="Alte Haas Grotesk" charset="0"/>
              </a:rPr>
              <a:t>we have a question for YOU</a:t>
            </a:r>
            <a:endParaRPr lang="en-GB" sz="1200" b="1" cap="all" dirty="0">
              <a:solidFill>
                <a:srgbClr val="942292"/>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1569390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11698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Tree>
    <p:extLst>
      <p:ext uri="{BB962C8B-B14F-4D97-AF65-F5344CB8AC3E}">
        <p14:creationId xmlns:p14="http://schemas.microsoft.com/office/powerpoint/2010/main" val="3696789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339122"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grpSp>
        <p:nvGrpSpPr>
          <p:cNvPr id="6" name="Group 5">
            <a:extLst>
              <a:ext uri="{FF2B5EF4-FFF2-40B4-BE49-F238E27FC236}">
                <a16:creationId xmlns:a16="http://schemas.microsoft.com/office/drawing/2014/main" id="{02F3B6DE-BD41-467D-B67E-45DCD6D00CEF}"/>
              </a:ext>
            </a:extLst>
          </p:cNvPr>
          <p:cNvGrpSpPr/>
          <p:nvPr/>
        </p:nvGrpSpPr>
        <p:grpSpPr>
          <a:xfrm>
            <a:off x="1032944" y="1789287"/>
            <a:ext cx="7285039" cy="4038258"/>
            <a:chOff x="1868311" y="1180758"/>
            <a:chExt cx="9533466" cy="5284611"/>
          </a:xfrm>
        </p:grpSpPr>
        <p:grpSp>
          <p:nvGrpSpPr>
            <p:cNvPr id="3" name="Group 2">
              <a:extLst>
                <a:ext uri="{FF2B5EF4-FFF2-40B4-BE49-F238E27FC236}">
                  <a16:creationId xmlns:a16="http://schemas.microsoft.com/office/drawing/2014/main" id="{4B82BCB3-7C7D-4DEA-9D17-A4A54A8A9835}"/>
                </a:ext>
              </a:extLst>
            </p:cNvPr>
            <p:cNvGrpSpPr/>
            <p:nvPr/>
          </p:nvGrpSpPr>
          <p:grpSpPr>
            <a:xfrm>
              <a:off x="1868311" y="1180758"/>
              <a:ext cx="8664222" cy="5284611"/>
              <a:chOff x="1868311" y="1180758"/>
              <a:chExt cx="8664222" cy="5284611"/>
            </a:xfrm>
          </p:grpSpPr>
          <p:pic>
            <p:nvPicPr>
              <p:cNvPr id="4" name="Picture 3">
                <a:extLst>
                  <a:ext uri="{FF2B5EF4-FFF2-40B4-BE49-F238E27FC236}">
                    <a16:creationId xmlns:a16="http://schemas.microsoft.com/office/drawing/2014/main" id="{3404ECBE-7CF0-4358-AEBD-73440F40A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311" y="1180758"/>
                <a:ext cx="8455378" cy="5284611"/>
              </a:xfrm>
              <a:prstGeom prst="rect">
                <a:avLst/>
              </a:prstGeom>
            </p:spPr>
          </p:pic>
          <p:sp>
            <p:nvSpPr>
              <p:cNvPr id="2" name="Rectangle 1">
                <a:extLst>
                  <a:ext uri="{FF2B5EF4-FFF2-40B4-BE49-F238E27FC236}">
                    <a16:creationId xmlns:a16="http://schemas.microsoft.com/office/drawing/2014/main" id="{47BCA75B-B84A-42DD-BD46-DDB87BF35E95}"/>
                  </a:ext>
                </a:extLst>
              </p:cNvPr>
              <p:cNvSpPr/>
              <p:nvPr/>
            </p:nvSpPr>
            <p:spPr>
              <a:xfrm>
                <a:off x="7608711" y="1371600"/>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a:extLst>
                <a:ext uri="{FF2B5EF4-FFF2-40B4-BE49-F238E27FC236}">
                  <a16:creationId xmlns:a16="http://schemas.microsoft.com/office/drawing/2014/main" id="{17C64F44-4EBA-4F7F-95AE-B0F1AE1D6F6E}"/>
                </a:ext>
              </a:extLst>
            </p:cNvPr>
            <p:cNvSpPr/>
            <p:nvPr/>
          </p:nvSpPr>
          <p:spPr>
            <a:xfrm>
              <a:off x="8477955" y="5610577"/>
              <a:ext cx="2923822" cy="620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734ADBDA-FF4F-40A2-B0C9-FFF5213F9B68}"/>
              </a:ext>
            </a:extLst>
          </p:cNvPr>
          <p:cNvSpPr txBox="1"/>
          <p:nvPr/>
        </p:nvSpPr>
        <p:spPr>
          <a:xfrm>
            <a:off x="7783694" y="1913041"/>
            <a:ext cx="3544709" cy="1877437"/>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An Adapter can be an ACL </a:t>
            </a:r>
            <a:br>
              <a:rPr lang="en-GB" sz="1600" dirty="0">
                <a:solidFill>
                  <a:schemeClr val="bg1"/>
                </a:solidFill>
                <a:latin typeface="Alte Haas Grotesk" panose="02000503000000020004" pitchFamily="2" charset="0"/>
              </a:rPr>
            </a:br>
            <a:endParaRPr lang="en-GB" sz="1600"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may not want my domain to be polluted by upstream organizational changes</a:t>
            </a:r>
          </a:p>
        </p:txBody>
      </p:sp>
      <p:sp>
        <p:nvSpPr>
          <p:cNvPr id="10" name="TextBox 9">
            <a:extLst>
              <a:ext uri="{FF2B5EF4-FFF2-40B4-BE49-F238E27FC236}">
                <a16:creationId xmlns:a16="http://schemas.microsoft.com/office/drawing/2014/main" id="{59633391-C0D8-41E8-BC86-105488F8B35C}"/>
              </a:ext>
            </a:extLst>
          </p:cNvPr>
          <p:cNvSpPr txBox="1"/>
          <p:nvPr/>
        </p:nvSpPr>
        <p:spPr>
          <a:xfrm>
            <a:off x="7851428" y="4382395"/>
            <a:ext cx="3544709" cy="1631216"/>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-NO- </a:t>
            </a:r>
          </a:p>
          <a:p>
            <a:pPr algn="ctr"/>
            <a:endParaRPr lang="en-GB" dirty="0">
              <a:solidFill>
                <a:schemeClr val="bg1"/>
              </a:solidFill>
              <a:latin typeface="Alte Haas Grotesk" panose="02000503000000020004" pitchFamily="2" charset="0"/>
            </a:endParaRPr>
          </a:p>
          <a:p>
            <a:pPr algn="just"/>
            <a:r>
              <a:rPr lang="en-GB" sz="1600" dirty="0">
                <a:solidFill>
                  <a:schemeClr val="bg1"/>
                </a:solidFill>
                <a:latin typeface="Alte Haas Grotesk" panose="02000503000000020004" pitchFamily="2" charset="0"/>
              </a:rPr>
              <a:t>I want to stick to Alistair original  motivations (i.e. technological)</a:t>
            </a:r>
            <a:br>
              <a:rPr lang="en-GB" sz="1600" dirty="0">
                <a:solidFill>
                  <a:schemeClr val="bg1"/>
                </a:solidFill>
                <a:latin typeface="Alte Haas Grotesk" panose="02000503000000020004" pitchFamily="2" charset="0"/>
              </a:rPr>
            </a:br>
            <a:br>
              <a:rPr lang="en-GB" sz="1600" dirty="0">
                <a:solidFill>
                  <a:schemeClr val="bg1"/>
                </a:solidFill>
                <a:latin typeface="Alte Haas Grotesk" panose="02000503000000020004" pitchFamily="2" charset="0"/>
              </a:rPr>
            </a:br>
            <a:r>
              <a:rPr lang="en-GB" sz="1600" dirty="0">
                <a:solidFill>
                  <a:schemeClr val="bg1"/>
                </a:solidFill>
                <a:latin typeface="Alte Haas Grotesk" panose="02000503000000020004" pitchFamily="2" charset="0"/>
                <a:sym typeface="Wingdings" panose="05000000000000000000" pitchFamily="2" charset="2"/>
              </a:rPr>
              <a:t></a:t>
            </a:r>
            <a:r>
              <a:rPr lang="en-GB" sz="1600" dirty="0">
                <a:solidFill>
                  <a:schemeClr val="bg1"/>
                </a:solidFill>
                <a:latin typeface="Alte Haas Grotesk" panose="02000503000000020004" pitchFamily="2" charset="0"/>
              </a:rPr>
              <a:t> 1 port-adapter per technology</a:t>
            </a:r>
          </a:p>
        </p:txBody>
      </p:sp>
    </p:spTree>
    <p:extLst>
      <p:ext uri="{BB962C8B-B14F-4D97-AF65-F5344CB8AC3E}">
        <p14:creationId xmlns:p14="http://schemas.microsoft.com/office/powerpoint/2010/main" val="2520340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7" name="Picture 6">
            <a:extLst>
              <a:ext uri="{FF2B5EF4-FFF2-40B4-BE49-F238E27FC236}">
                <a16:creationId xmlns:a16="http://schemas.microsoft.com/office/drawing/2014/main" id="{72ADC997-8763-455D-86C7-1FC6221233F6}"/>
              </a:ext>
            </a:extLst>
          </p:cNvPr>
          <p:cNvPicPr>
            <a:picLocks noChangeAspect="1"/>
          </p:cNvPicPr>
          <p:nvPr/>
        </p:nvPicPr>
        <p:blipFill>
          <a:blip r:embed="rId3"/>
          <a:stretch>
            <a:fillRect/>
          </a:stretch>
        </p:blipFill>
        <p:spPr>
          <a:xfrm>
            <a:off x="1468951" y="1444979"/>
            <a:ext cx="6462702" cy="4594577"/>
          </a:xfrm>
          <a:prstGeom prst="rect">
            <a:avLst/>
          </a:prstGeom>
          <a:ln>
            <a:solidFill>
              <a:schemeClr val="bg1"/>
            </a:solidFill>
          </a:ln>
        </p:spPr>
      </p:pic>
      <p:sp>
        <p:nvSpPr>
          <p:cNvPr id="6" name="TextBox 5">
            <a:extLst>
              <a:ext uri="{FF2B5EF4-FFF2-40B4-BE49-F238E27FC236}">
                <a16:creationId xmlns:a16="http://schemas.microsoft.com/office/drawing/2014/main" id="{048A1789-2317-47B7-AFC7-53924BC4EB37}"/>
              </a:ext>
            </a:extLst>
          </p:cNvPr>
          <p:cNvSpPr txBox="1"/>
          <p:nvPr/>
        </p:nvSpPr>
        <p:spPr>
          <a:xfrm>
            <a:off x="8167516" y="1365529"/>
            <a:ext cx="3544709" cy="1384995"/>
          </a:xfrm>
          <a:prstGeom prst="rect">
            <a:avLst/>
          </a:prstGeom>
          <a:noFill/>
        </p:spPr>
        <p:txBody>
          <a:bodyPr wrap="square" rtlCol="0">
            <a:spAutoFit/>
          </a:bodyPr>
          <a:lstStyle/>
          <a:p>
            <a:pPr algn="ctr"/>
            <a:r>
              <a:rPr lang="en-GB" b="1" cap="all" dirty="0">
                <a:solidFill>
                  <a:srgbClr val="D1A2D0"/>
                </a:solidFill>
                <a:latin typeface="Alte Haas Grotesk" panose="02000503000000020004" pitchFamily="2" charset="0"/>
              </a:rPr>
              <a:t>-Yes- </a:t>
            </a:r>
          </a:p>
          <a:p>
            <a:pPr algn="ctr"/>
            <a:endParaRPr lang="en-GB" dirty="0">
              <a:solidFill>
                <a:schemeClr val="bg1"/>
              </a:solidFill>
              <a:latin typeface="Alte Haas Grotesk" panose="02000503000000020004" pitchFamily="2" charset="0"/>
            </a:endParaRPr>
          </a:p>
          <a:p>
            <a:pPr algn="ctr"/>
            <a:r>
              <a:rPr lang="en-GB" sz="1600" dirty="0">
                <a:solidFill>
                  <a:schemeClr val="bg1"/>
                </a:solidFill>
                <a:latin typeface="Alte Haas Grotesk" panose="02000503000000020004" pitchFamily="2" charset="0"/>
              </a:rPr>
              <a:t>It’s a multi-facets pattern!</a:t>
            </a:r>
          </a:p>
          <a:p>
            <a:pPr algn="just"/>
            <a:endParaRPr lang="en-GB" sz="1600" dirty="0">
              <a:solidFill>
                <a:schemeClr val="bg1"/>
              </a:solidFill>
              <a:latin typeface="Alte Haas Grotesk" panose="02000503000000020004" pitchFamily="2" charset="0"/>
            </a:endParaRPr>
          </a:p>
          <a:p>
            <a:pPr algn="just"/>
            <a:endParaRPr lang="en-GB" sz="1600" dirty="0">
              <a:solidFill>
                <a:schemeClr val="bg1"/>
              </a:solidFill>
              <a:latin typeface="Alte Haas Grotesk" panose="02000503000000020004" pitchFamily="2"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568272" y="2750524"/>
            <a:ext cx="2844796" cy="2985433"/>
          </a:xfrm>
          <a:prstGeom prst="rect">
            <a:avLst/>
          </a:prstGeom>
          <a:noFill/>
        </p:spPr>
        <p:txBody>
          <a:bodyPr wrap="square" rtlCol="0">
            <a:spAutoFit/>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Tree>
    <p:extLst>
      <p:ext uri="{BB962C8B-B14F-4D97-AF65-F5344CB8AC3E}">
        <p14:creationId xmlns:p14="http://schemas.microsoft.com/office/powerpoint/2010/main" val="343179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477328"/>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Hexagonal or </a:t>
            </a:r>
            <a:r>
              <a:rPr lang="en-GB" sz="4000" b="1" cap="all" dirty="0">
                <a:solidFill>
                  <a:srgbClr val="D1A2D0"/>
                </a:solidFill>
                <a:latin typeface="Alte Haas Grotesk" charset="0"/>
                <a:ea typeface="Alte Haas Grotesk" charset="0"/>
                <a:cs typeface="Alte Haas Grotesk" charset="0"/>
              </a:rPr>
              <a:t>not hexagonal</a:t>
            </a:r>
            <a:r>
              <a:rPr lang="en-GB" sz="4000" b="1" cap="all" dirty="0">
                <a:solidFill>
                  <a:schemeClr val="bg1"/>
                </a:solidFill>
                <a:latin typeface="Alte Haas Grotesk" charset="0"/>
                <a:ea typeface="Alte Haas Grotesk" charset="0"/>
                <a:cs typeface="Alte Haas Grotesk" charset="0"/>
              </a:rPr>
              <a:t>?</a:t>
            </a:r>
          </a:p>
          <a:p>
            <a:pPr algn="ctr"/>
            <a:endParaRPr lang="en-GB" sz="1050" b="1" cap="all" dirty="0">
              <a:solidFill>
                <a:schemeClr val="bg1"/>
              </a:solidFill>
              <a:latin typeface="Alte Haas Grotesk" charset="0"/>
              <a:ea typeface="Alte Haas Grotesk" charset="0"/>
              <a:cs typeface="Alte Haas Grotesk" charset="0"/>
            </a:endParaRPr>
          </a:p>
        </p:txBody>
      </p:sp>
      <p:pic>
        <p:nvPicPr>
          <p:cNvPr id="3" name="Picture 2">
            <a:extLst>
              <a:ext uri="{FF2B5EF4-FFF2-40B4-BE49-F238E27FC236}">
                <a16:creationId xmlns:a16="http://schemas.microsoft.com/office/drawing/2014/main" id="{EEEA7FB7-2C1A-4A68-BE80-EC96E8C35E64}"/>
              </a:ext>
            </a:extLst>
          </p:cNvPr>
          <p:cNvPicPr>
            <a:picLocks noChangeAspect="1"/>
          </p:cNvPicPr>
          <p:nvPr/>
        </p:nvPicPr>
        <p:blipFill>
          <a:blip r:embed="rId3"/>
          <a:stretch>
            <a:fillRect/>
          </a:stretch>
        </p:blipFill>
        <p:spPr>
          <a:xfrm>
            <a:off x="3096883" y="1738063"/>
            <a:ext cx="5998234" cy="3957798"/>
          </a:xfrm>
          <a:prstGeom prst="rect">
            <a:avLst/>
          </a:prstGeom>
          <a:ln w="41275">
            <a:solidFill>
              <a:srgbClr val="D1A2D0"/>
            </a:solidFill>
          </a:ln>
        </p:spPr>
      </p:pic>
    </p:spTree>
    <p:extLst>
      <p:ext uri="{BB962C8B-B14F-4D97-AF65-F5344CB8AC3E}">
        <p14:creationId xmlns:p14="http://schemas.microsoft.com/office/powerpoint/2010/main" val="1641117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C661F-47A5-4688-BF2E-573777667C38}"/>
              </a:ext>
            </a:extLst>
          </p:cNvPr>
          <p:cNvSpPr txBox="1"/>
          <p:nvPr/>
        </p:nvSpPr>
        <p:spPr>
          <a:xfrm>
            <a:off x="135924" y="-296570"/>
            <a:ext cx="11862487" cy="1323439"/>
          </a:xfrm>
          <a:prstGeom prst="rect">
            <a:avLst/>
          </a:prstGeom>
          <a:noFill/>
        </p:spPr>
        <p:txBody>
          <a:bodyPr wrap="square" rtlCol="0">
            <a:spAutoFit/>
          </a:bodyPr>
          <a:lstStyle/>
          <a:p>
            <a:pPr algn="ctr"/>
            <a:endParaRPr lang="en-GB" sz="4000" b="1" cap="all" dirty="0">
              <a:solidFill>
                <a:schemeClr val="bg1"/>
              </a:solidFill>
              <a:latin typeface="Alte Haas Grotesk" charset="0"/>
              <a:ea typeface="Alte Haas Grotesk" charset="0"/>
              <a:cs typeface="Alte Haas Grotesk" charset="0"/>
            </a:endParaRPr>
          </a:p>
          <a:p>
            <a:pPr algn="ctr"/>
            <a:r>
              <a:rPr lang="en-GB" sz="4000" b="1" cap="all" dirty="0">
                <a:solidFill>
                  <a:schemeClr val="bg1"/>
                </a:solidFill>
                <a:latin typeface="Alte Haas Grotesk" charset="0"/>
                <a:ea typeface="Alte Haas Grotesk" charset="0"/>
                <a:cs typeface="Alte Haas Grotesk" charset="0"/>
              </a:rPr>
              <a:t>And if we finally vote no…</a:t>
            </a:r>
            <a:endParaRPr lang="en-GB" sz="1050" b="1" cap="all" dirty="0">
              <a:solidFill>
                <a:schemeClr val="bg1"/>
              </a:solidFill>
              <a:latin typeface="Alte Haas Grotesk" charset="0"/>
              <a:ea typeface="Alte Haas Grotesk" charset="0"/>
              <a:cs typeface="Alte Haas Grotesk" charset="0"/>
            </a:endParaRPr>
          </a:p>
        </p:txBody>
      </p:sp>
      <p:sp>
        <p:nvSpPr>
          <p:cNvPr id="8" name="TextBox 7">
            <a:extLst>
              <a:ext uri="{FF2B5EF4-FFF2-40B4-BE49-F238E27FC236}">
                <a16:creationId xmlns:a16="http://schemas.microsoft.com/office/drawing/2014/main" id="{D7369A5B-0598-4298-B3CE-A7F69C760C08}"/>
              </a:ext>
            </a:extLst>
          </p:cNvPr>
          <p:cNvSpPr txBox="1"/>
          <p:nvPr/>
        </p:nvSpPr>
        <p:spPr>
          <a:xfrm>
            <a:off x="8720667" y="4114800"/>
            <a:ext cx="1862668" cy="2213824"/>
          </a:xfrm>
          <a:prstGeom prst="rect">
            <a:avLst/>
          </a:prstGeom>
          <a:noFill/>
        </p:spPr>
        <p:txBody>
          <a:bodyPr wrap="square" rtlCol="0">
            <a:normAutofit fontScale="62500" lnSpcReduction="20000"/>
          </a:bodyPr>
          <a:lstStyle/>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technological</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testability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tactical DDD</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simplicity</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quick feedback</a:t>
            </a:r>
            <a:r>
              <a:rPr lang="en-GB" sz="1600" dirty="0">
                <a:solidFill>
                  <a:schemeClr val="bg1"/>
                </a:solidFill>
                <a:latin typeface="Alte Haas Grotesk" panose="02000503000000020004" pitchFamily="2" charset="0"/>
              </a:rPr>
              <a:t> 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late architectural decisions </a:t>
            </a:r>
            <a:r>
              <a:rPr lang="en-GB" sz="1600" dirty="0">
                <a:solidFill>
                  <a:schemeClr val="bg1"/>
                </a:solidFill>
                <a:latin typeface="Alte Haas Grotesk" panose="02000503000000020004" pitchFamily="2" charset="0"/>
              </a:rPr>
              <a:t>facet</a:t>
            </a:r>
          </a:p>
          <a:p>
            <a:pPr marL="285750" indent="-285750">
              <a:spcBef>
                <a:spcPts val="1200"/>
              </a:spcBef>
              <a:buFont typeface="Courier New" panose="02070309020205020404" pitchFamily="49" charset="0"/>
              <a:buChar char="o"/>
            </a:pPr>
            <a:r>
              <a:rPr lang="en-GB" sz="1600" dirty="0">
                <a:solidFill>
                  <a:schemeClr val="bg1"/>
                </a:solidFill>
                <a:latin typeface="Alte Haas Grotesk" panose="02000503000000020004" pitchFamily="2" charset="0"/>
              </a:rPr>
              <a:t>The </a:t>
            </a:r>
            <a:r>
              <a:rPr lang="en-GB" sz="1600" dirty="0">
                <a:solidFill>
                  <a:srgbClr val="D1A2D0"/>
                </a:solidFill>
                <a:latin typeface="Alte Haas Grotesk" panose="02000503000000020004" pitchFamily="2" charset="0"/>
              </a:rPr>
              <a:t>strategic DDD</a:t>
            </a:r>
            <a:r>
              <a:rPr lang="en-GB" sz="1600" dirty="0">
                <a:solidFill>
                  <a:schemeClr val="bg1"/>
                </a:solidFill>
                <a:latin typeface="Alte Haas Grotesk" panose="02000503000000020004" pitchFamily="2" charset="0"/>
              </a:rPr>
              <a:t> facet</a:t>
            </a:r>
          </a:p>
        </p:txBody>
      </p:sp>
      <p:sp>
        <p:nvSpPr>
          <p:cNvPr id="9" name="TextBox 8">
            <a:extLst>
              <a:ext uri="{FF2B5EF4-FFF2-40B4-BE49-F238E27FC236}">
                <a16:creationId xmlns:a16="http://schemas.microsoft.com/office/drawing/2014/main" id="{11738060-DD5E-4D89-8DF1-BFD38D86D48D}"/>
              </a:ext>
            </a:extLst>
          </p:cNvPr>
          <p:cNvSpPr txBox="1"/>
          <p:nvPr/>
        </p:nvSpPr>
        <p:spPr>
          <a:xfrm>
            <a:off x="2228946" y="2203420"/>
            <a:ext cx="7676441" cy="1754326"/>
          </a:xfrm>
          <a:prstGeom prst="rect">
            <a:avLst/>
          </a:prstGeom>
          <a:noFill/>
        </p:spPr>
        <p:txBody>
          <a:bodyPr wrap="square" rtlCol="0" anchor="ctr">
            <a:spAutoFit/>
          </a:bodyPr>
          <a:lstStyle/>
          <a:p>
            <a:pPr algn="ctr"/>
            <a:r>
              <a:rPr lang="en-GB" sz="3600" b="1" cap="all" dirty="0">
                <a:solidFill>
                  <a:srgbClr val="D1A2D0"/>
                </a:solidFill>
                <a:latin typeface="Alte Haas Grotesk" panose="02000503000000020004" pitchFamily="2" charset="0"/>
              </a:rPr>
              <a:t>The DDD community will have to find new name(s) for all  our usages</a:t>
            </a:r>
            <a:endParaRPr lang="en-GB" sz="3200" b="1" dirty="0">
              <a:solidFill>
                <a:schemeClr val="bg1"/>
              </a:solidFill>
              <a:latin typeface="Alte Haas Grotesk" panose="02000503000000020004" pitchFamily="2" charset="0"/>
            </a:endParaRPr>
          </a:p>
        </p:txBody>
      </p:sp>
    </p:spTree>
    <p:extLst>
      <p:ext uri="{BB962C8B-B14F-4D97-AF65-F5344CB8AC3E}">
        <p14:creationId xmlns:p14="http://schemas.microsoft.com/office/powerpoint/2010/main" val="215618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pic>
        <p:nvPicPr>
          <p:cNvPr id="2" name="Picture 1">
            <a:extLst>
              <a:ext uri="{FF2B5EF4-FFF2-40B4-BE49-F238E27FC236}">
                <a16:creationId xmlns:a16="http://schemas.microsoft.com/office/drawing/2014/main" id="{47451382-32BD-4B1C-9CE1-E8ECEC68C4E4}"/>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2" name="TextBox 11">
            <a:extLst>
              <a:ext uri="{FF2B5EF4-FFF2-40B4-BE49-F238E27FC236}">
                <a16:creationId xmlns:a16="http://schemas.microsoft.com/office/drawing/2014/main" id="{89426E49-6AE8-4DF6-B257-E9171CBA74C9}"/>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4" name="TextBox 13">
            <a:extLst>
              <a:ext uri="{FF2B5EF4-FFF2-40B4-BE49-F238E27FC236}">
                <a16:creationId xmlns:a16="http://schemas.microsoft.com/office/drawing/2014/main" id="{86FB1362-AC41-445E-B95D-1C73DCE81461}"/>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362382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8AC08-9C03-4C5C-9843-3D3BB33363F0}"/>
              </a:ext>
            </a:extLst>
          </p:cNvPr>
          <p:cNvSpPr txBox="1"/>
          <p:nvPr/>
        </p:nvSpPr>
        <p:spPr>
          <a:xfrm>
            <a:off x="135924" y="3036585"/>
            <a:ext cx="11862487"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Thank you!</a:t>
            </a:r>
            <a:endParaRPr lang="en-GB" sz="1200" b="1" cap="all" dirty="0">
              <a:solidFill>
                <a:schemeClr val="bg1"/>
              </a:solidFill>
              <a:latin typeface="Alte Haas Grotesk" charset="0"/>
              <a:ea typeface="Alte Haas Grotesk" charset="0"/>
              <a:cs typeface="Alte Haas Grotesk" charset="0"/>
            </a:endParaRPr>
          </a:p>
        </p:txBody>
      </p:sp>
    </p:spTree>
    <p:extLst>
      <p:ext uri="{BB962C8B-B14F-4D97-AF65-F5344CB8AC3E}">
        <p14:creationId xmlns:p14="http://schemas.microsoft.com/office/powerpoint/2010/main" val="2235620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330201" y="511886"/>
            <a:ext cx="10988039" cy="784830"/>
          </a:xfrm>
          <a:prstGeom prst="rect">
            <a:avLst/>
          </a:prstGeom>
          <a:noFill/>
        </p:spPr>
        <p:txBody>
          <a:bodyPr wrap="square" rtlCol="0">
            <a:spAutoFit/>
          </a:bodyPr>
          <a:lstStyle/>
          <a:p>
            <a:pPr algn="ctr"/>
            <a:r>
              <a:rPr lang="en-GB" sz="4500" b="1" cap="all" dirty="0">
                <a:solidFill>
                  <a:schemeClr val="bg1"/>
                </a:solidFill>
                <a:latin typeface="Alte Haas Grotesk" charset="0"/>
                <a:ea typeface="Alte Haas Grotesk" charset="0"/>
                <a:cs typeface="Alte Haas Grotesk" charset="0"/>
              </a:rPr>
              <a:t>Some references</a:t>
            </a:r>
            <a:endParaRPr lang="en-GB" sz="1200" b="1" cap="all" dirty="0">
              <a:solidFill>
                <a:schemeClr val="bg1"/>
              </a:solidFill>
              <a:latin typeface="Alte Haas Grotesk" charset="0"/>
              <a:ea typeface="Alte Haas Grotesk" charset="0"/>
              <a:cs typeface="Alte Haas Grotesk" charset="0"/>
            </a:endParaRPr>
          </a:p>
        </p:txBody>
      </p:sp>
      <p:grpSp>
        <p:nvGrpSpPr>
          <p:cNvPr id="17" name="Group 16">
            <a:extLst>
              <a:ext uri="{FF2B5EF4-FFF2-40B4-BE49-F238E27FC236}">
                <a16:creationId xmlns:a16="http://schemas.microsoft.com/office/drawing/2014/main" id="{FBFF5DC6-498E-43FC-A0B5-9AE44135D58F}"/>
              </a:ext>
            </a:extLst>
          </p:cNvPr>
          <p:cNvGrpSpPr/>
          <p:nvPr/>
        </p:nvGrpSpPr>
        <p:grpSpPr>
          <a:xfrm>
            <a:off x="3926361" y="4231686"/>
            <a:ext cx="3795719" cy="589749"/>
            <a:chOff x="4743926" y="5436935"/>
            <a:chExt cx="3795719" cy="589749"/>
          </a:xfrm>
        </p:grpSpPr>
        <p:sp>
          <p:nvSpPr>
            <p:cNvPr id="3" name="Rectangle 2">
              <a:extLst>
                <a:ext uri="{FF2B5EF4-FFF2-40B4-BE49-F238E27FC236}">
                  <a16:creationId xmlns:a16="http://schemas.microsoft.com/office/drawing/2014/main" id="{CE858CF2-03F2-400E-A844-AE1C0DF4D202}"/>
                </a:ext>
              </a:extLst>
            </p:cNvPr>
            <p:cNvSpPr/>
            <p:nvPr/>
          </p:nvSpPr>
          <p:spPr>
            <a:xfrm>
              <a:off x="4743926" y="5436935"/>
              <a:ext cx="3795719" cy="307777"/>
            </a:xfrm>
            <a:prstGeom prst="rect">
              <a:avLst/>
            </a:prstGeom>
          </p:spPr>
          <p:txBody>
            <a:bodyPr wrap="none">
              <a:spAutoFit/>
            </a:bodyPr>
            <a:lstStyle/>
            <a:p>
              <a:pPr algn="ctr"/>
              <a:r>
                <a:rPr lang="fr-FR" sz="1400" b="1" cap="all" dirty="0">
                  <a:solidFill>
                    <a:schemeClr val="accent4"/>
                  </a:solidFill>
                  <a:latin typeface="Helvetica Neue"/>
                </a:rPr>
                <a:t>The </a:t>
              </a:r>
              <a:r>
                <a:rPr lang="fr-FR" sz="1400" b="1" cap="all" dirty="0" err="1">
                  <a:solidFill>
                    <a:schemeClr val="accent4"/>
                  </a:solidFill>
                  <a:latin typeface="Helvetica Neue"/>
                </a:rPr>
                <a:t>Maybe</a:t>
              </a:r>
              <a:r>
                <a:rPr lang="fr-FR" sz="1400" b="1" cap="all" dirty="0">
                  <a:solidFill>
                    <a:schemeClr val="accent4"/>
                  </a:solidFill>
                  <a:latin typeface="Helvetica Neue"/>
                </a:rPr>
                <a:t> </a:t>
              </a:r>
              <a:r>
                <a:rPr lang="fr-FR" sz="1400" b="1" cap="all" dirty="0" err="1">
                  <a:solidFill>
                    <a:schemeClr val="accent4"/>
                  </a:solidFill>
                  <a:latin typeface="Helvetica Neue"/>
                </a:rPr>
                <a:t>functor</a:t>
              </a:r>
              <a:r>
                <a:rPr lang="fr-FR" sz="1400" b="1" cap="all" dirty="0">
                  <a:solidFill>
                    <a:schemeClr val="accent4"/>
                  </a:solidFill>
                  <a:latin typeface="Helvetica Neue"/>
                </a:rPr>
                <a:t> </a:t>
              </a:r>
              <a:r>
                <a:rPr lang="en-US" sz="1400" b="1" cap="all" dirty="0">
                  <a:solidFill>
                    <a:schemeClr val="accent4"/>
                  </a:solidFill>
                  <a:latin typeface="Helvetica Neue"/>
                </a:rPr>
                <a:t>- Mark Seemann</a:t>
              </a:r>
              <a:endParaRPr lang="fr-FR" sz="1400" b="1" cap="all" dirty="0">
                <a:solidFill>
                  <a:schemeClr val="accent4"/>
                </a:solidFill>
                <a:latin typeface="Helvetica Neue"/>
              </a:endParaRPr>
            </a:p>
          </p:txBody>
        </p:sp>
        <p:sp>
          <p:nvSpPr>
            <p:cNvPr id="4" name="Rectangle 3">
              <a:extLst>
                <a:ext uri="{FF2B5EF4-FFF2-40B4-BE49-F238E27FC236}">
                  <a16:creationId xmlns:a16="http://schemas.microsoft.com/office/drawing/2014/main" id="{1D1C7136-24B3-49D8-8E8C-5459ECA1FFB1}"/>
                </a:ext>
              </a:extLst>
            </p:cNvPr>
            <p:cNvSpPr/>
            <p:nvPr/>
          </p:nvSpPr>
          <p:spPr>
            <a:xfrm>
              <a:off x="4832187" y="5749685"/>
              <a:ext cx="3619196" cy="276999"/>
            </a:xfrm>
            <a:prstGeom prst="rect">
              <a:avLst/>
            </a:prstGeom>
          </p:spPr>
          <p:txBody>
            <a:bodyPr wrap="none">
              <a:spAutoFit/>
            </a:bodyPr>
            <a:lstStyle/>
            <a:p>
              <a:pPr algn="ctr"/>
              <a:r>
                <a:rPr lang="fr-FR" sz="1200" dirty="0">
                  <a:solidFill>
                    <a:schemeClr val="bg1"/>
                  </a:solidFill>
                </a:rPr>
                <a:t>https://blog.ploeh.dk/2018/03/26/the-maybe-functor/</a:t>
              </a:r>
              <a:endParaRPr lang="en-US" sz="1200" dirty="0">
                <a:solidFill>
                  <a:schemeClr val="bg1"/>
                </a:solidFill>
              </a:endParaRPr>
            </a:p>
          </p:txBody>
        </p:sp>
      </p:grpSp>
      <p:grpSp>
        <p:nvGrpSpPr>
          <p:cNvPr id="15" name="Group 14">
            <a:extLst>
              <a:ext uri="{FF2B5EF4-FFF2-40B4-BE49-F238E27FC236}">
                <a16:creationId xmlns:a16="http://schemas.microsoft.com/office/drawing/2014/main" id="{9D6FAE3E-8F5F-4E8A-94EC-C31C068A9C32}"/>
              </a:ext>
            </a:extLst>
          </p:cNvPr>
          <p:cNvGrpSpPr/>
          <p:nvPr/>
        </p:nvGrpSpPr>
        <p:grpSpPr>
          <a:xfrm>
            <a:off x="2682531" y="2939830"/>
            <a:ext cx="6283378" cy="636840"/>
            <a:chOff x="3500096" y="3083814"/>
            <a:chExt cx="6283378" cy="636840"/>
          </a:xfrm>
        </p:grpSpPr>
        <p:sp>
          <p:nvSpPr>
            <p:cNvPr id="7" name="Rectangle 6">
              <a:extLst>
                <a:ext uri="{FF2B5EF4-FFF2-40B4-BE49-F238E27FC236}">
                  <a16:creationId xmlns:a16="http://schemas.microsoft.com/office/drawing/2014/main" id="{66C107B7-8D9C-49FA-B22C-ACC45905AB2E}"/>
                </a:ext>
              </a:extLst>
            </p:cNvPr>
            <p:cNvSpPr/>
            <p:nvPr/>
          </p:nvSpPr>
          <p:spPr>
            <a:xfrm>
              <a:off x="3500096" y="3443655"/>
              <a:ext cx="6283378" cy="276999"/>
            </a:xfrm>
            <a:prstGeom prst="rect">
              <a:avLst/>
            </a:prstGeom>
          </p:spPr>
          <p:txBody>
            <a:bodyPr wrap="square">
              <a:spAutoFit/>
            </a:bodyPr>
            <a:lstStyle/>
            <a:p>
              <a:pPr algn="ctr"/>
              <a:r>
                <a:rPr lang="fr-FR" sz="1200" dirty="0">
                  <a:solidFill>
                    <a:schemeClr val="bg1"/>
                  </a:solidFill>
                </a:rPr>
                <a:t>https://thinkbeforecoding.com/post/2018/01/25/functional-core</a:t>
              </a:r>
              <a:endParaRPr lang="en-US" sz="1200" dirty="0">
                <a:solidFill>
                  <a:schemeClr val="bg1"/>
                </a:solidFill>
              </a:endParaRPr>
            </a:p>
          </p:txBody>
        </p:sp>
        <p:sp>
          <p:nvSpPr>
            <p:cNvPr id="8" name="Rectangle 7">
              <a:extLst>
                <a:ext uri="{FF2B5EF4-FFF2-40B4-BE49-F238E27FC236}">
                  <a16:creationId xmlns:a16="http://schemas.microsoft.com/office/drawing/2014/main" id="{9B766215-E060-4480-BF4C-05A3DA70A78E}"/>
                </a:ext>
              </a:extLst>
            </p:cNvPr>
            <p:cNvSpPr/>
            <p:nvPr/>
          </p:nvSpPr>
          <p:spPr>
            <a:xfrm>
              <a:off x="5072285" y="3083814"/>
              <a:ext cx="3139001" cy="307777"/>
            </a:xfrm>
            <a:prstGeom prst="rect">
              <a:avLst/>
            </a:prstGeom>
          </p:spPr>
          <p:txBody>
            <a:bodyPr wrap="none">
              <a:spAutoFit/>
            </a:bodyPr>
            <a:lstStyle/>
            <a:p>
              <a:pPr algn="ctr"/>
              <a:r>
                <a:rPr lang="fr-FR" sz="1400" b="1" cap="all" dirty="0">
                  <a:solidFill>
                    <a:schemeClr val="accent4"/>
                  </a:solidFill>
                  <a:latin typeface="Helvetica Neue"/>
                </a:rPr>
                <a:t>Functional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en-US" sz="1400" b="1" cap="all" dirty="0">
                  <a:solidFill>
                    <a:schemeClr val="accent4"/>
                  </a:solidFill>
                  <a:latin typeface="Helvetica Neue"/>
                </a:rPr>
                <a:t>- Jérémie Chassaing</a:t>
              </a:r>
              <a:endParaRPr lang="fr-FR" sz="1400" b="1" cap="all" dirty="0">
                <a:solidFill>
                  <a:schemeClr val="accent4"/>
                </a:solidFill>
                <a:latin typeface="Helvetica Neue"/>
              </a:endParaRPr>
            </a:p>
          </p:txBody>
        </p:sp>
      </p:grpSp>
      <p:pic>
        <p:nvPicPr>
          <p:cNvPr id="6" name="Picture 5">
            <a:extLst>
              <a:ext uri="{FF2B5EF4-FFF2-40B4-BE49-F238E27FC236}">
                <a16:creationId xmlns:a16="http://schemas.microsoft.com/office/drawing/2014/main" id="{3B506ECE-AE11-4EA8-A57D-D62121EF26D6}"/>
              </a:ext>
            </a:extLst>
          </p:cNvPr>
          <p:cNvPicPr>
            <a:picLocks noChangeAspect="1"/>
          </p:cNvPicPr>
          <p:nvPr/>
        </p:nvPicPr>
        <p:blipFill>
          <a:blip r:embed="rId3"/>
          <a:stretch>
            <a:fillRect/>
          </a:stretch>
        </p:blipFill>
        <p:spPr>
          <a:xfrm>
            <a:off x="8965909" y="1085291"/>
            <a:ext cx="1712652" cy="1600332"/>
          </a:xfrm>
          <a:prstGeom prst="rect">
            <a:avLst/>
          </a:prstGeom>
        </p:spPr>
      </p:pic>
      <p:grpSp>
        <p:nvGrpSpPr>
          <p:cNvPr id="18" name="Group 17">
            <a:extLst>
              <a:ext uri="{FF2B5EF4-FFF2-40B4-BE49-F238E27FC236}">
                <a16:creationId xmlns:a16="http://schemas.microsoft.com/office/drawing/2014/main" id="{533980BC-8E7B-40D2-A02D-77564D3AA16A}"/>
              </a:ext>
            </a:extLst>
          </p:cNvPr>
          <p:cNvGrpSpPr/>
          <p:nvPr/>
        </p:nvGrpSpPr>
        <p:grpSpPr>
          <a:xfrm>
            <a:off x="1477713" y="1577680"/>
            <a:ext cx="8693014" cy="707134"/>
            <a:chOff x="2295278" y="1738379"/>
            <a:chExt cx="8693014" cy="707134"/>
          </a:xfrm>
        </p:grpSpPr>
        <p:sp>
          <p:nvSpPr>
            <p:cNvPr id="12" name="TextBox 11">
              <a:extLst>
                <a:ext uri="{FF2B5EF4-FFF2-40B4-BE49-F238E27FC236}">
                  <a16:creationId xmlns:a16="http://schemas.microsoft.com/office/drawing/2014/main" id="{488F1C6B-18FD-430E-A472-B2F83F071D49}"/>
                </a:ext>
              </a:extLst>
            </p:cNvPr>
            <p:cNvSpPr txBox="1"/>
            <p:nvPr/>
          </p:nvSpPr>
          <p:spPr>
            <a:xfrm>
              <a:off x="2295278" y="2168514"/>
              <a:ext cx="8693014" cy="276999"/>
            </a:xfrm>
            <a:prstGeom prst="rect">
              <a:avLst/>
            </a:prstGeom>
          </p:spPr>
          <p:txBody>
            <a:bodyPr wrap="square">
              <a:spAutoFit/>
            </a:bodyPr>
            <a:lstStyle>
              <a:defPPr>
                <a:defRPr lang="fr-FR"/>
              </a:defPPr>
            </a:lstStyle>
            <a:p>
              <a:pPr algn="ctr"/>
              <a:r>
                <a:rPr lang="fr-FR" sz="1200" dirty="0">
                  <a:solidFill>
                    <a:schemeClr val="bg1"/>
                  </a:solidFill>
                </a:rPr>
                <a:t>https://www.destroyallsoftware.com/screencasts/catalog/functional-core-imperative-shell</a:t>
              </a:r>
            </a:p>
          </p:txBody>
        </p:sp>
        <p:sp>
          <p:nvSpPr>
            <p:cNvPr id="11" name="Rectangle 10">
              <a:extLst>
                <a:ext uri="{FF2B5EF4-FFF2-40B4-BE49-F238E27FC236}">
                  <a16:creationId xmlns:a16="http://schemas.microsoft.com/office/drawing/2014/main" id="{DA946CED-FF78-4934-8FEF-A322D4107673}"/>
                </a:ext>
              </a:extLst>
            </p:cNvPr>
            <p:cNvSpPr/>
            <p:nvPr/>
          </p:nvSpPr>
          <p:spPr>
            <a:xfrm>
              <a:off x="3801585" y="1738379"/>
              <a:ext cx="5680402" cy="307777"/>
            </a:xfrm>
            <a:prstGeom prst="rect">
              <a:avLst/>
            </a:prstGeom>
          </p:spPr>
          <p:txBody>
            <a:bodyPr wrap="none">
              <a:spAutoFit/>
            </a:bodyPr>
            <a:lstStyle/>
            <a:p>
              <a:pPr algn="ctr"/>
              <a:r>
                <a:rPr lang="fr-FR" sz="1400" b="1" cap="all" dirty="0" err="1">
                  <a:solidFill>
                    <a:schemeClr val="accent4"/>
                  </a:solidFill>
                  <a:latin typeface="Helvetica Neue"/>
                </a:rPr>
                <a:t>Functional</a:t>
              </a:r>
              <a:r>
                <a:rPr lang="fr-FR" sz="1400" b="1" cap="all" dirty="0">
                  <a:solidFill>
                    <a:schemeClr val="accent4"/>
                  </a:solidFill>
                  <a:latin typeface="Helvetica Neue"/>
                </a:rPr>
                <a:t> </a:t>
              </a:r>
              <a:r>
                <a:rPr lang="fr-FR" sz="1400" b="1" cap="all" dirty="0" err="1">
                  <a:solidFill>
                    <a:schemeClr val="accent4"/>
                  </a:solidFill>
                  <a:latin typeface="Helvetica Neue"/>
                </a:rPr>
                <a:t>Core</a:t>
              </a:r>
              <a:r>
                <a:rPr lang="fr-FR" sz="1400" b="1" cap="all" dirty="0">
                  <a:solidFill>
                    <a:schemeClr val="accent4"/>
                  </a:solidFill>
                  <a:latin typeface="Helvetica Neue"/>
                </a:rPr>
                <a:t>, </a:t>
              </a:r>
              <a:r>
                <a:rPr lang="fr-FR" sz="1400" b="1" cap="all" dirty="0" err="1">
                  <a:solidFill>
                    <a:schemeClr val="accent4"/>
                  </a:solidFill>
                  <a:latin typeface="Helvetica Neue"/>
                </a:rPr>
                <a:t>Imperative</a:t>
              </a:r>
              <a:r>
                <a:rPr lang="fr-FR" sz="1400" b="1" cap="all" dirty="0">
                  <a:solidFill>
                    <a:schemeClr val="accent4"/>
                  </a:solidFill>
                  <a:latin typeface="Helvetica Neue"/>
                </a:rPr>
                <a:t> Shell </a:t>
              </a:r>
              <a:r>
                <a:rPr lang="en-US" sz="1400" b="1" cap="all" dirty="0">
                  <a:solidFill>
                    <a:schemeClr val="accent4"/>
                  </a:solidFill>
                  <a:latin typeface="Helvetica Neue"/>
                </a:rPr>
                <a:t>–  Gary Bernhardt</a:t>
              </a:r>
              <a:endParaRPr lang="fr-FR" sz="1400" b="1" i="0" cap="all" dirty="0">
                <a:solidFill>
                  <a:schemeClr val="accent4"/>
                </a:solidFill>
                <a:effectLst/>
                <a:latin typeface="Helvetica Neue"/>
              </a:endParaRPr>
            </a:p>
          </p:txBody>
        </p:sp>
      </p:grpSp>
      <p:grpSp>
        <p:nvGrpSpPr>
          <p:cNvPr id="21" name="Group 20">
            <a:extLst>
              <a:ext uri="{FF2B5EF4-FFF2-40B4-BE49-F238E27FC236}">
                <a16:creationId xmlns:a16="http://schemas.microsoft.com/office/drawing/2014/main" id="{52C2D369-0D13-43C0-BD28-E42AC15CD078}"/>
              </a:ext>
            </a:extLst>
          </p:cNvPr>
          <p:cNvGrpSpPr/>
          <p:nvPr/>
        </p:nvGrpSpPr>
        <p:grpSpPr>
          <a:xfrm>
            <a:off x="3190358" y="5476451"/>
            <a:ext cx="5267724" cy="589749"/>
            <a:chOff x="4007931" y="5436935"/>
            <a:chExt cx="5267724" cy="589749"/>
          </a:xfrm>
        </p:grpSpPr>
        <p:sp>
          <p:nvSpPr>
            <p:cNvPr id="22" name="Rectangle 21">
              <a:extLst>
                <a:ext uri="{FF2B5EF4-FFF2-40B4-BE49-F238E27FC236}">
                  <a16:creationId xmlns:a16="http://schemas.microsoft.com/office/drawing/2014/main" id="{3CEA75CA-C8A4-4A95-BBE6-B4CA706BB560}"/>
                </a:ext>
              </a:extLst>
            </p:cNvPr>
            <p:cNvSpPr/>
            <p:nvPr/>
          </p:nvSpPr>
          <p:spPr>
            <a:xfrm>
              <a:off x="4007931" y="5436935"/>
              <a:ext cx="5267724" cy="307777"/>
            </a:xfrm>
            <a:prstGeom prst="rect">
              <a:avLst/>
            </a:prstGeom>
          </p:spPr>
          <p:txBody>
            <a:bodyPr wrap="none">
              <a:spAutoFit/>
            </a:bodyPr>
            <a:lstStyle/>
            <a:p>
              <a:pPr algn="ctr"/>
              <a:r>
                <a:rPr lang="fr-FR" sz="1400" b="1" cap="all" dirty="0">
                  <a:solidFill>
                    <a:schemeClr val="accent4"/>
                  </a:solidFill>
                  <a:latin typeface="Helvetica Neue"/>
                </a:rPr>
                <a:t>Hexagonal or not hexagonal? </a:t>
              </a:r>
              <a:r>
                <a:rPr lang="en-US" sz="1400" b="1" cap="all" dirty="0">
                  <a:solidFill>
                    <a:schemeClr val="accent4"/>
                  </a:solidFill>
                  <a:latin typeface="Helvetica Neue"/>
                </a:rPr>
                <a:t>– Thomas PIERRAIN</a:t>
              </a:r>
              <a:endParaRPr lang="fr-FR" sz="1400" b="1" cap="all" dirty="0">
                <a:solidFill>
                  <a:schemeClr val="accent4"/>
                </a:solidFill>
                <a:latin typeface="Helvetica Neue"/>
              </a:endParaRPr>
            </a:p>
          </p:txBody>
        </p:sp>
        <p:sp>
          <p:nvSpPr>
            <p:cNvPr id="23" name="Rectangle 22">
              <a:extLst>
                <a:ext uri="{FF2B5EF4-FFF2-40B4-BE49-F238E27FC236}">
                  <a16:creationId xmlns:a16="http://schemas.microsoft.com/office/drawing/2014/main" id="{5E0A6CD1-2E8A-4C3B-BF97-1C5F691AC330}"/>
                </a:ext>
              </a:extLst>
            </p:cNvPr>
            <p:cNvSpPr/>
            <p:nvPr/>
          </p:nvSpPr>
          <p:spPr>
            <a:xfrm>
              <a:off x="4259947" y="5749685"/>
              <a:ext cx="4763676" cy="276999"/>
            </a:xfrm>
            <a:prstGeom prst="rect">
              <a:avLst/>
            </a:prstGeom>
          </p:spPr>
          <p:txBody>
            <a:bodyPr wrap="none">
              <a:spAutoFit/>
            </a:bodyPr>
            <a:lstStyle/>
            <a:p>
              <a:pPr algn="ctr"/>
              <a:r>
                <a:rPr lang="fr-FR" sz="1200" dirty="0">
                  <a:solidFill>
                    <a:schemeClr val="bg1"/>
                  </a:solidFill>
                </a:rPr>
                <a:t>http://tpierrain.blogspot.com/2020/11/hexagonal-or-not-hexagonal.html</a:t>
              </a:r>
            </a:p>
          </p:txBody>
        </p:sp>
      </p:grpSp>
    </p:spTree>
    <p:extLst>
      <p:ext uri="{BB962C8B-B14F-4D97-AF65-F5344CB8AC3E}">
        <p14:creationId xmlns:p14="http://schemas.microsoft.com/office/powerpoint/2010/main" val="15103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24347" y="2482123"/>
            <a:ext cx="1212737" cy="617861"/>
          </a:xfrm>
          <a:prstGeom prst="rect">
            <a:avLst/>
          </a:prstGeom>
          <a:ln>
            <a:solidFill>
              <a:schemeClr val="tx1"/>
            </a:solidFill>
          </a:ln>
        </p:spPr>
      </p:pic>
      <p:sp>
        <p:nvSpPr>
          <p:cNvPr id="14" name="TextBox 13">
            <a:extLst>
              <a:ext uri="{FF2B5EF4-FFF2-40B4-BE49-F238E27FC236}">
                <a16:creationId xmlns:a16="http://schemas.microsoft.com/office/drawing/2014/main" id="{08225B24-CF6F-41FE-9B58-F4DC8DB2F7A2}"/>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19" name="TextBox 18">
            <a:extLst>
              <a:ext uri="{FF2B5EF4-FFF2-40B4-BE49-F238E27FC236}">
                <a16:creationId xmlns:a16="http://schemas.microsoft.com/office/drawing/2014/main" id="{E698A0C7-4B8A-4A91-837C-2E0776B0C196}"/>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40186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EBE8-9C9C-4DF5-A427-ED1C843C3C71}"/>
              </a:ext>
            </a:extLst>
          </p:cNvPr>
          <p:cNvSpPr/>
          <p:nvPr/>
        </p:nvSpPr>
        <p:spPr>
          <a:xfrm>
            <a:off x="9311782" y="2118751"/>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Auditorium Seating </a:t>
            </a:r>
          </a:p>
          <a:p>
            <a:pPr algn="ctr"/>
            <a:r>
              <a:rPr lang="en-US" sz="1200" cap="all" dirty="0">
                <a:solidFill>
                  <a:srgbClr val="D1A2D0"/>
                </a:solidFill>
              </a:rPr>
              <a:t>API</a:t>
            </a:r>
          </a:p>
        </p:txBody>
      </p:sp>
      <p:sp>
        <p:nvSpPr>
          <p:cNvPr id="13" name="Rectangle 12">
            <a:extLst>
              <a:ext uri="{FF2B5EF4-FFF2-40B4-BE49-F238E27FC236}">
                <a16:creationId xmlns:a16="http://schemas.microsoft.com/office/drawing/2014/main" id="{D3A22DE3-2756-4223-B4B0-98630E1413FC}"/>
              </a:ext>
            </a:extLst>
          </p:cNvPr>
          <p:cNvSpPr/>
          <p:nvPr/>
        </p:nvSpPr>
        <p:spPr>
          <a:xfrm>
            <a:off x="9311782" y="3948010"/>
            <a:ext cx="1810147" cy="888715"/>
          </a:xfrm>
          <a:prstGeom prst="rect">
            <a:avLst/>
          </a:prstGeom>
          <a:solidFill>
            <a:srgbClr val="942292"/>
          </a:solidFill>
          <a:ln>
            <a:solidFill>
              <a:srgbClr val="D1A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cap="all" dirty="0">
                <a:solidFill>
                  <a:srgbClr val="D1A2D0"/>
                </a:solidFill>
              </a:rPr>
              <a:t>Seats Availability </a:t>
            </a:r>
          </a:p>
          <a:p>
            <a:pPr algn="ctr"/>
            <a:r>
              <a:rPr lang="en-US" sz="1200" cap="all" dirty="0">
                <a:solidFill>
                  <a:srgbClr val="D1A2D0"/>
                </a:solidFill>
              </a:rPr>
              <a:t>API</a:t>
            </a:r>
          </a:p>
        </p:txBody>
      </p:sp>
      <p:pic>
        <p:nvPicPr>
          <p:cNvPr id="15" name="Picture 14">
            <a:extLst>
              <a:ext uri="{FF2B5EF4-FFF2-40B4-BE49-F238E27FC236}">
                <a16:creationId xmlns:a16="http://schemas.microsoft.com/office/drawing/2014/main" id="{1963D627-5972-4548-BE4E-D2615830AD99}"/>
              </a:ext>
            </a:extLst>
          </p:cNvPr>
          <p:cNvPicPr>
            <a:picLocks noChangeAspect="1"/>
          </p:cNvPicPr>
          <p:nvPr/>
        </p:nvPicPr>
        <p:blipFill rotWithShape="1">
          <a:blip r:embed="rId3">
            <a:extLst>
              <a:ext uri="{28A0092B-C50C-407E-A947-70E740481C1C}">
                <a14:useLocalDpi xmlns:a14="http://schemas.microsoft.com/office/drawing/2010/main" val="0"/>
              </a:ext>
            </a:extLst>
          </a:blip>
          <a:srcRect l="4571" t="11561" r="89654" b="78075"/>
          <a:stretch/>
        </p:blipFill>
        <p:spPr>
          <a:xfrm>
            <a:off x="778881" y="1792989"/>
            <a:ext cx="580820" cy="651524"/>
          </a:xfrm>
          <a:prstGeom prst="rect">
            <a:avLst/>
          </a:prstGeom>
        </p:spPr>
      </p:pic>
      <p:cxnSp>
        <p:nvCxnSpPr>
          <p:cNvPr id="17" name="Straight Arrow Connector 16">
            <a:extLst>
              <a:ext uri="{FF2B5EF4-FFF2-40B4-BE49-F238E27FC236}">
                <a16:creationId xmlns:a16="http://schemas.microsoft.com/office/drawing/2014/main" id="{FCD41BB0-F3B3-4FFD-A287-45E830A7C11E}"/>
              </a:ext>
            </a:extLst>
          </p:cNvPr>
          <p:cNvCxnSpPr>
            <a:cxnSpLocks/>
          </p:cNvCxnSpPr>
          <p:nvPr/>
        </p:nvCxnSpPr>
        <p:spPr>
          <a:xfrm>
            <a:off x="1463825" y="2307585"/>
            <a:ext cx="3186664" cy="996813"/>
          </a:xfrm>
          <a:prstGeom prst="straightConnector1">
            <a:avLst/>
          </a:prstGeom>
          <a:ln w="25400">
            <a:solidFill>
              <a:srgbClr val="00A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D42A72-36A5-4C4A-A821-6A5A84551473}"/>
              </a:ext>
            </a:extLst>
          </p:cNvPr>
          <p:cNvCxnSpPr>
            <a:cxnSpLocks/>
            <a:endCxn id="11" idx="1"/>
          </p:cNvCxnSpPr>
          <p:nvPr/>
        </p:nvCxnSpPr>
        <p:spPr>
          <a:xfrm flipV="1">
            <a:off x="7408977" y="2563109"/>
            <a:ext cx="1902805" cy="789020"/>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A221028-41E3-41B7-B898-00C763C3927E}"/>
              </a:ext>
            </a:extLst>
          </p:cNvPr>
          <p:cNvSpPr txBox="1"/>
          <p:nvPr/>
        </p:nvSpPr>
        <p:spPr>
          <a:xfrm>
            <a:off x="7580402" y="2201508"/>
            <a:ext cx="1395129" cy="646331"/>
          </a:xfrm>
          <a:prstGeom prst="rect">
            <a:avLst/>
          </a:prstGeom>
          <a:noFill/>
        </p:spPr>
        <p:txBody>
          <a:bodyPr wrap="square" rtlCol="0">
            <a:spAutoFit/>
          </a:bodyPr>
          <a:lstStyle/>
          <a:p>
            <a:pPr algn="ctr"/>
            <a:r>
              <a:rPr lang="en-GB" sz="1200" dirty="0">
                <a:solidFill>
                  <a:srgbClr val="D1A2D0"/>
                </a:solidFill>
              </a:rPr>
              <a:t>“I need the auditorium seating of show Z”</a:t>
            </a:r>
          </a:p>
        </p:txBody>
      </p:sp>
      <p:cxnSp>
        <p:nvCxnSpPr>
          <p:cNvPr id="27" name="Straight Arrow Connector 26">
            <a:extLst>
              <a:ext uri="{FF2B5EF4-FFF2-40B4-BE49-F238E27FC236}">
                <a16:creationId xmlns:a16="http://schemas.microsoft.com/office/drawing/2014/main" id="{B1622F6B-4DC9-4027-B86C-4355B4E6432B}"/>
              </a:ext>
            </a:extLst>
          </p:cNvPr>
          <p:cNvCxnSpPr>
            <a:cxnSpLocks/>
            <a:stCxn id="7" idx="3"/>
            <a:endCxn id="13" idx="1"/>
          </p:cNvCxnSpPr>
          <p:nvPr/>
        </p:nvCxnSpPr>
        <p:spPr>
          <a:xfrm>
            <a:off x="7408977" y="3429000"/>
            <a:ext cx="1902805" cy="963368"/>
          </a:xfrm>
          <a:prstGeom prst="straightConnector1">
            <a:avLst/>
          </a:prstGeom>
          <a:ln w="25400">
            <a:solidFill>
              <a:srgbClr val="D1A2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041308-761D-458D-B55B-89684AFA9B76}"/>
              </a:ext>
            </a:extLst>
          </p:cNvPr>
          <p:cNvSpPr/>
          <p:nvPr/>
        </p:nvSpPr>
        <p:spPr>
          <a:xfrm>
            <a:off x="4783022" y="2672777"/>
            <a:ext cx="2625955" cy="1512445"/>
          </a:xfrm>
          <a:prstGeom prst="rect">
            <a:avLst/>
          </a:prstGeom>
          <a:solidFill>
            <a:srgbClr val="FFCC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cap="all" dirty="0">
                <a:solidFill>
                  <a:schemeClr val="tx1"/>
                </a:solidFill>
              </a:rPr>
              <a:t>Seats Suggestions API</a:t>
            </a:r>
          </a:p>
        </p:txBody>
      </p:sp>
      <p:sp>
        <p:nvSpPr>
          <p:cNvPr id="31" name="TextBox 30">
            <a:extLst>
              <a:ext uri="{FF2B5EF4-FFF2-40B4-BE49-F238E27FC236}">
                <a16:creationId xmlns:a16="http://schemas.microsoft.com/office/drawing/2014/main" id="{EC055D91-C652-49BD-B8D5-7668DF94615A}"/>
              </a:ext>
            </a:extLst>
          </p:cNvPr>
          <p:cNvSpPr txBox="1"/>
          <p:nvPr/>
        </p:nvSpPr>
        <p:spPr>
          <a:xfrm>
            <a:off x="7471281" y="4185222"/>
            <a:ext cx="1547136" cy="830997"/>
          </a:xfrm>
          <a:prstGeom prst="rect">
            <a:avLst/>
          </a:prstGeom>
          <a:noFill/>
        </p:spPr>
        <p:txBody>
          <a:bodyPr wrap="square" rtlCol="0">
            <a:spAutoFit/>
          </a:bodyPr>
          <a:lstStyle/>
          <a:p>
            <a:pPr algn="ctr"/>
            <a:r>
              <a:rPr lang="en-GB" sz="1200" dirty="0">
                <a:solidFill>
                  <a:srgbClr val="D1A2D0"/>
                </a:solidFill>
              </a:rPr>
              <a:t>“I also need to know which seats are already reserved for show Z”</a:t>
            </a:r>
          </a:p>
        </p:txBody>
      </p:sp>
      <p:grpSp>
        <p:nvGrpSpPr>
          <p:cNvPr id="12" name="Group 11">
            <a:extLst>
              <a:ext uri="{FF2B5EF4-FFF2-40B4-BE49-F238E27FC236}">
                <a16:creationId xmlns:a16="http://schemas.microsoft.com/office/drawing/2014/main" id="{55286343-2628-4930-922F-1C3E5FFB3863}"/>
              </a:ext>
            </a:extLst>
          </p:cNvPr>
          <p:cNvGrpSpPr/>
          <p:nvPr/>
        </p:nvGrpSpPr>
        <p:grpSpPr>
          <a:xfrm>
            <a:off x="6489605" y="3639079"/>
            <a:ext cx="1212737" cy="617861"/>
            <a:chOff x="6489605" y="3639079"/>
            <a:chExt cx="1212737" cy="617861"/>
          </a:xfrm>
        </p:grpSpPr>
        <p:pic>
          <p:nvPicPr>
            <p:cNvPr id="3" name="Picture 2">
              <a:extLst>
                <a:ext uri="{FF2B5EF4-FFF2-40B4-BE49-F238E27FC236}">
                  <a16:creationId xmlns:a16="http://schemas.microsoft.com/office/drawing/2014/main" id="{AE3CB7CF-0148-4FCE-A56A-3E39EE0B34E2}"/>
                </a:ext>
              </a:extLst>
            </p:cNvPr>
            <p:cNvPicPr>
              <a:picLocks noChangeAspect="1"/>
            </p:cNvPicPr>
            <p:nvPr/>
          </p:nvPicPr>
          <p:blipFill rotWithShape="1">
            <a:blip r:embed="rId4">
              <a:extLst>
                <a:ext uri="{28A0092B-C50C-407E-A947-70E740481C1C}">
                  <a14:useLocalDpi xmlns:a14="http://schemas.microsoft.com/office/drawing/2010/main" val="0"/>
                </a:ext>
              </a:extLst>
            </a:blip>
            <a:srcRect l="9511" t="10303" r="17994" b="58722"/>
            <a:stretch/>
          </p:blipFill>
          <p:spPr>
            <a:xfrm>
              <a:off x="6489605" y="3639079"/>
              <a:ext cx="1212737" cy="617861"/>
            </a:xfrm>
            <a:prstGeom prst="rect">
              <a:avLst/>
            </a:prstGeom>
            <a:ln>
              <a:solidFill>
                <a:schemeClr val="tx1"/>
              </a:solidFill>
            </a:ln>
          </p:spPr>
        </p:pic>
        <p:sp>
          <p:nvSpPr>
            <p:cNvPr id="2" name="Rectangle 1">
              <a:extLst>
                <a:ext uri="{FF2B5EF4-FFF2-40B4-BE49-F238E27FC236}">
                  <a16:creationId xmlns:a16="http://schemas.microsoft.com/office/drawing/2014/main" id="{837513BB-3C8C-4B71-A5D4-657EA0DD5064}"/>
                </a:ext>
              </a:extLst>
            </p:cNvPr>
            <p:cNvSpPr/>
            <p:nvPr/>
          </p:nvSpPr>
          <p:spPr>
            <a:xfrm>
              <a:off x="6954055" y="3771902"/>
              <a:ext cx="711262"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B024D26-D0EB-44D2-A506-AA987D74BA31}"/>
                </a:ext>
              </a:extLst>
            </p:cNvPr>
            <p:cNvSpPr/>
            <p:nvPr/>
          </p:nvSpPr>
          <p:spPr>
            <a:xfrm>
              <a:off x="6650841" y="3839615"/>
              <a:ext cx="1014475" cy="5862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08AEA14-9E10-4ECA-83D8-F7616AAE7722}"/>
                </a:ext>
              </a:extLst>
            </p:cNvPr>
            <p:cNvSpPr/>
            <p:nvPr/>
          </p:nvSpPr>
          <p:spPr>
            <a:xfrm>
              <a:off x="6749267" y="3978594"/>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97202D2-328C-4913-B962-CC8444212505}"/>
                </a:ext>
              </a:extLst>
            </p:cNvPr>
            <p:cNvSpPr/>
            <p:nvPr/>
          </p:nvSpPr>
          <p:spPr>
            <a:xfrm>
              <a:off x="6963217" y="4050701"/>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869348C-1213-4A1E-BC23-92978011DFA0}"/>
                </a:ext>
              </a:extLst>
            </p:cNvPr>
            <p:cNvSpPr/>
            <p:nvPr/>
          </p:nvSpPr>
          <p:spPr>
            <a:xfrm>
              <a:off x="6864989" y="4117475"/>
              <a:ext cx="389722" cy="62010"/>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E220A93-BE96-415B-90A8-6F045396852C}"/>
                </a:ext>
              </a:extLst>
            </p:cNvPr>
            <p:cNvSpPr/>
            <p:nvPr/>
          </p:nvSpPr>
          <p:spPr>
            <a:xfrm>
              <a:off x="7372349" y="4117474"/>
              <a:ext cx="317201" cy="67713"/>
            </a:xfrm>
            <a:prstGeom prst="rect">
              <a:avLst/>
            </a:prstGeom>
            <a:solidFill>
              <a:srgbClr val="C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FACAEBD-FEFD-463E-90B6-1A8984BE7636}"/>
              </a:ext>
            </a:extLst>
          </p:cNvPr>
          <p:cNvSpPr txBox="1"/>
          <p:nvPr/>
        </p:nvSpPr>
        <p:spPr>
          <a:xfrm>
            <a:off x="164756" y="268030"/>
            <a:ext cx="11862487" cy="646331"/>
          </a:xfrm>
          <a:prstGeom prst="rect">
            <a:avLst/>
          </a:prstGeom>
          <a:solidFill>
            <a:schemeClr val="tx1"/>
          </a:solidFill>
        </p:spPr>
        <p:txBody>
          <a:bodyPr wrap="square" rtlCol="0">
            <a:spAutoFit/>
          </a:bodyPr>
          <a:lstStyle/>
          <a:p>
            <a:pPr algn="ctr"/>
            <a:r>
              <a:rPr lang="en-GB" sz="3600" b="1" cap="all" dirty="0">
                <a:solidFill>
                  <a:schemeClr val="bg1"/>
                </a:solidFill>
                <a:latin typeface="Alte Haas Grotesk" charset="0"/>
                <a:ea typeface="Alte Haas Grotesk" charset="0"/>
                <a:cs typeface="Alte Haas Grotesk" charset="0"/>
              </a:rPr>
              <a:t>Suggesting seats in </a:t>
            </a:r>
            <a:r>
              <a:rPr lang="en-GB" sz="3600" b="1" cap="all" dirty="0" err="1">
                <a:solidFill>
                  <a:schemeClr val="bg1"/>
                </a:solidFill>
                <a:latin typeface="Alte Haas Grotesk" charset="0"/>
                <a:ea typeface="Alte Haas Grotesk" charset="0"/>
                <a:cs typeface="Alte Haas Grotesk" charset="0"/>
              </a:rPr>
              <a:t>Theaters</a:t>
            </a:r>
            <a:endParaRPr lang="en-GB" sz="1000" b="1" cap="all" dirty="0">
              <a:solidFill>
                <a:schemeClr val="bg1"/>
              </a:solidFill>
              <a:latin typeface="Alte Haas Grotesk" charset="0"/>
              <a:ea typeface="Alte Haas Grotesk" charset="0"/>
              <a:cs typeface="Alte Haas Grotesk" charset="0"/>
            </a:endParaRPr>
          </a:p>
        </p:txBody>
      </p:sp>
      <p:sp>
        <p:nvSpPr>
          <p:cNvPr id="23" name="TextBox 22">
            <a:extLst>
              <a:ext uri="{FF2B5EF4-FFF2-40B4-BE49-F238E27FC236}">
                <a16:creationId xmlns:a16="http://schemas.microsoft.com/office/drawing/2014/main" id="{0BF94CC2-8CFB-45AD-8CC0-75D9BB4BA0C3}"/>
              </a:ext>
            </a:extLst>
          </p:cNvPr>
          <p:cNvSpPr txBox="1"/>
          <p:nvPr/>
        </p:nvSpPr>
        <p:spPr>
          <a:xfrm>
            <a:off x="1328698" y="1798315"/>
            <a:ext cx="3088627" cy="523220"/>
          </a:xfrm>
          <a:prstGeom prst="rect">
            <a:avLst/>
          </a:prstGeom>
          <a:noFill/>
        </p:spPr>
        <p:txBody>
          <a:bodyPr wrap="square" rtlCol="0">
            <a:spAutoFit/>
          </a:bodyPr>
          <a:lstStyle/>
          <a:p>
            <a:pPr algn="ctr"/>
            <a:r>
              <a:rPr lang="en-GB" sz="1400" dirty="0">
                <a:solidFill>
                  <a:srgbClr val="00AEFE"/>
                </a:solidFill>
              </a:rPr>
              <a:t>“</a:t>
            </a:r>
            <a:r>
              <a:rPr lang="en-US" sz="1400" dirty="0">
                <a:solidFill>
                  <a:srgbClr val="00AEFE"/>
                </a:solidFill>
              </a:rPr>
              <a:t>What seats can you suggest for 3 people wishing to attend the show Z?</a:t>
            </a:r>
            <a:r>
              <a:rPr lang="en-GB" sz="1400" dirty="0">
                <a:solidFill>
                  <a:srgbClr val="00AEFE"/>
                </a:solidFill>
              </a:rPr>
              <a:t>”</a:t>
            </a:r>
          </a:p>
        </p:txBody>
      </p:sp>
    </p:spTree>
    <p:extLst>
      <p:ext uri="{BB962C8B-B14F-4D97-AF65-F5344CB8AC3E}">
        <p14:creationId xmlns:p14="http://schemas.microsoft.com/office/powerpoint/2010/main" val="7043607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TotalTime>
  <Words>6866</Words>
  <Application>Microsoft Office PowerPoint</Application>
  <PresentationFormat>Widescreen</PresentationFormat>
  <Paragraphs>799</Paragraphs>
  <Slides>71</Slides>
  <Notes>71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71</vt:i4>
      </vt:variant>
    </vt:vector>
  </HeadingPairs>
  <TitlesOfParts>
    <vt:vector size="81" baseType="lpstr">
      <vt:lpstr>Alte Haas Grotesk</vt:lpstr>
      <vt:lpstr>Arial</vt:lpstr>
      <vt:lpstr>Calibri</vt:lpstr>
      <vt:lpstr>Calibri Light</vt:lpstr>
      <vt:lpstr>Consolas</vt:lpstr>
      <vt:lpstr>Courier New</vt:lpstr>
      <vt:lpstr>Helvetica Neue</vt:lpstr>
      <vt:lpstr>Roboto</vt:lpstr>
      <vt:lpstr>Thème Office</vt:lpstr>
      <vt:lpstr>Conception personnalisée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Bruno Boucard</dc:creator>
  <cp:lastModifiedBy>PIERRAIN Thomas</cp:lastModifiedBy>
  <cp:revision>446</cp:revision>
  <dcterms:created xsi:type="dcterms:W3CDTF">2020-04-18T20:46:49Z</dcterms:created>
  <dcterms:modified xsi:type="dcterms:W3CDTF">2021-02-02T11:53:51Z</dcterms:modified>
</cp:coreProperties>
</file>